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9"/>
  </p:notesMasterIdLst>
  <p:sldIdLst>
    <p:sldId id="256" r:id="rId2"/>
    <p:sldId id="463" r:id="rId3"/>
    <p:sldId id="311" r:id="rId4"/>
    <p:sldId id="510" r:id="rId5"/>
    <p:sldId id="511" r:id="rId6"/>
    <p:sldId id="512" r:id="rId7"/>
    <p:sldId id="513" r:id="rId8"/>
    <p:sldId id="514" r:id="rId9"/>
    <p:sldId id="515" r:id="rId10"/>
    <p:sldId id="516" r:id="rId11"/>
    <p:sldId id="517" r:id="rId12"/>
    <p:sldId id="477" r:id="rId13"/>
    <p:sldId id="399" r:id="rId14"/>
    <p:sldId id="409" r:id="rId15"/>
    <p:sldId id="481" r:id="rId16"/>
    <p:sldId id="482" r:id="rId17"/>
    <p:sldId id="50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5" autoAdjust="0"/>
    <p:restoredTop sz="95220" autoAdjust="0"/>
  </p:normalViewPr>
  <p:slideViewPr>
    <p:cSldViewPr snapToGrid="0">
      <p:cViewPr varScale="1">
        <p:scale>
          <a:sx n="81" d="100"/>
          <a:sy n="81" d="100"/>
        </p:scale>
        <p:origin x="98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jpeg>
</file>

<file path=ppt/media/image14.jpg>
</file>

<file path=ppt/media/image15.jpg>
</file>

<file path=ppt/media/image16.jpg>
</file>

<file path=ppt/media/image17.png>
</file>

<file path=ppt/media/image2.png>
</file>

<file path=ppt/media/image3.jpeg>
</file>

<file path=ppt/media/image4.png>
</file>

<file path=ppt/media/image5.jpg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2A06D-4991-4208-8C88-4E8BAD69A8B8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1775E-EDE2-4DE5-A02D-A8BD8C6F6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05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01775E-EDE2-4DE5-A02D-A8BD8C6F6A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71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01775E-EDE2-4DE5-A02D-A8BD8C6F6A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3034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B8D726-D0BC-B240-A677-46F99704B7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63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53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46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E11C3564-CF67-FE45-A9E2-4B3C230C88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3429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5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86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0B01564-7A7A-4A48-8493-0E0049385470}"/>
              </a:ext>
            </a:extLst>
          </p:cNvPr>
          <p:cNvSpPr/>
          <p:nvPr userDrawn="1"/>
        </p:nvSpPr>
        <p:spPr>
          <a:xfrm rot="5400000">
            <a:off x="447483" y="-447481"/>
            <a:ext cx="1847237" cy="2742205"/>
          </a:xfrm>
          <a:custGeom>
            <a:avLst/>
            <a:gdLst>
              <a:gd name="connsiteX0" fmla="*/ 0 w 1847237"/>
              <a:gd name="connsiteY0" fmla="*/ 2741491 h 2741491"/>
              <a:gd name="connsiteX1" fmla="*/ 1 w 1847237"/>
              <a:gd name="connsiteY1" fmla="*/ 1255 h 2741491"/>
              <a:gd name="connsiteX2" fmla="*/ 28154 w 1847237"/>
              <a:gd name="connsiteY2" fmla="*/ 0 h 2741491"/>
              <a:gd name="connsiteX3" fmla="*/ 666044 w 1847237"/>
              <a:gd name="connsiteY3" fmla="*/ 912689 h 2741491"/>
              <a:gd name="connsiteX4" fmla="*/ 1636888 w 1847237"/>
              <a:gd name="connsiteY4" fmla="*/ 1352956 h 2741491"/>
              <a:gd name="connsiteX5" fmla="*/ 1821652 w 1847237"/>
              <a:gd name="connsiteY5" fmla="*/ 2731596 h 2741491"/>
              <a:gd name="connsiteX6" fmla="*/ 1819662 w 1847237"/>
              <a:gd name="connsiteY6" fmla="*/ 2741491 h 2741491"/>
              <a:gd name="connsiteX7" fmla="*/ 0 w 1847237"/>
              <a:gd name="connsiteY7" fmla="*/ 2741491 h 2741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237" h="2741491">
                <a:moveTo>
                  <a:pt x="0" y="2741491"/>
                </a:moveTo>
                <a:lnTo>
                  <a:pt x="1" y="1255"/>
                </a:lnTo>
                <a:lnTo>
                  <a:pt x="28154" y="0"/>
                </a:lnTo>
                <a:cubicBezTo>
                  <a:pt x="518124" y="34452"/>
                  <a:pt x="354992" y="850922"/>
                  <a:pt x="666044" y="912689"/>
                </a:cubicBezTo>
                <a:cubicBezTo>
                  <a:pt x="897354" y="1017146"/>
                  <a:pt x="1400457" y="999536"/>
                  <a:pt x="1636888" y="1352956"/>
                </a:cubicBezTo>
                <a:cubicBezTo>
                  <a:pt x="1814211" y="1618021"/>
                  <a:pt x="1891616" y="2299566"/>
                  <a:pt x="1821652" y="2731596"/>
                </a:cubicBezTo>
                <a:lnTo>
                  <a:pt x="1819662" y="2741491"/>
                </a:lnTo>
                <a:lnTo>
                  <a:pt x="0" y="2741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18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733C37-77C4-4975-8A16-B8B95F2A80EA}"/>
              </a:ext>
            </a:extLst>
          </p:cNvPr>
          <p:cNvGrpSpPr/>
          <p:nvPr userDrawn="1"/>
        </p:nvGrpSpPr>
        <p:grpSpPr>
          <a:xfrm>
            <a:off x="359802" y="430463"/>
            <a:ext cx="426085" cy="418958"/>
            <a:chOff x="6078537" y="908720"/>
            <a:chExt cx="1272355" cy="1251397"/>
          </a:xfrm>
          <a:solidFill>
            <a:schemeClr val="bg1"/>
          </a:solidFill>
        </p:grpSpPr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F98A06C-4E5D-4066-8257-C303FF03E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8537" y="908720"/>
              <a:ext cx="1272355" cy="1231106"/>
            </a:xfrm>
            <a:custGeom>
              <a:avLst/>
              <a:gdLst>
                <a:gd name="T0" fmla="*/ 982 w 2202"/>
                <a:gd name="T1" fmla="*/ 2132 h 2137"/>
                <a:gd name="T2" fmla="*/ 861 w 2202"/>
                <a:gd name="T3" fmla="*/ 2137 h 2137"/>
                <a:gd name="T4" fmla="*/ 212 w 2202"/>
                <a:gd name="T5" fmla="*/ 1777 h 2137"/>
                <a:gd name="T6" fmla="*/ 0 w 2202"/>
                <a:gd name="T7" fmla="*/ 1134 h 2137"/>
                <a:gd name="T8" fmla="*/ 4 w 2202"/>
                <a:gd name="T9" fmla="*/ 1039 h 2137"/>
                <a:gd name="T10" fmla="*/ 6 w 2202"/>
                <a:gd name="T11" fmla="*/ 1025 h 2137"/>
                <a:gd name="T12" fmla="*/ 10 w 2202"/>
                <a:gd name="T13" fmla="*/ 983 h 2137"/>
                <a:gd name="T14" fmla="*/ 20 w 2202"/>
                <a:gd name="T15" fmla="*/ 930 h 2137"/>
                <a:gd name="T16" fmla="*/ 23 w 2202"/>
                <a:gd name="T17" fmla="*/ 912 h 2137"/>
                <a:gd name="T18" fmla="*/ 478 w 2202"/>
                <a:gd name="T19" fmla="*/ 218 h 2137"/>
                <a:gd name="T20" fmla="*/ 1249 w 2202"/>
                <a:gd name="T21" fmla="*/ 8 h 2137"/>
                <a:gd name="T22" fmla="*/ 1345 w 2202"/>
                <a:gd name="T23" fmla="*/ 21 h 2137"/>
                <a:gd name="T24" fmla="*/ 1400 w 2202"/>
                <a:gd name="T25" fmla="*/ 32 h 2137"/>
                <a:gd name="T26" fmla="*/ 1416 w 2202"/>
                <a:gd name="T27" fmla="*/ 36 h 2137"/>
                <a:gd name="T28" fmla="*/ 1496 w 2202"/>
                <a:gd name="T29" fmla="*/ 60 h 2137"/>
                <a:gd name="T30" fmla="*/ 1525 w 2202"/>
                <a:gd name="T31" fmla="*/ 69 h 2137"/>
                <a:gd name="T32" fmla="*/ 1586 w 2202"/>
                <a:gd name="T33" fmla="*/ 94 h 2137"/>
                <a:gd name="T34" fmla="*/ 1669 w 2202"/>
                <a:gd name="T35" fmla="*/ 134 h 2137"/>
                <a:gd name="T36" fmla="*/ 1721 w 2202"/>
                <a:gd name="T37" fmla="*/ 164 h 2137"/>
                <a:gd name="T38" fmla="*/ 2132 w 2202"/>
                <a:gd name="T39" fmla="*/ 641 h 2137"/>
                <a:gd name="T40" fmla="*/ 2114 w 2202"/>
                <a:gd name="T41" fmla="*/ 1338 h 2137"/>
                <a:gd name="T42" fmla="*/ 2086 w 2202"/>
                <a:gd name="T43" fmla="*/ 1382 h 2137"/>
                <a:gd name="T44" fmla="*/ 2072 w 2202"/>
                <a:gd name="T45" fmla="*/ 1333 h 2137"/>
                <a:gd name="T46" fmla="*/ 1781 w 2202"/>
                <a:gd name="T47" fmla="*/ 867 h 2137"/>
                <a:gd name="T48" fmla="*/ 1449 w 2202"/>
                <a:gd name="T49" fmla="*/ 697 h 2137"/>
                <a:gd name="T50" fmla="*/ 1420 w 2202"/>
                <a:gd name="T51" fmla="*/ 691 h 2137"/>
                <a:gd name="T52" fmla="*/ 1375 w 2202"/>
                <a:gd name="T53" fmla="*/ 685 h 2137"/>
                <a:gd name="T54" fmla="*/ 1357 w 2202"/>
                <a:gd name="T55" fmla="*/ 683 h 2137"/>
                <a:gd name="T56" fmla="*/ 1338 w 2202"/>
                <a:gd name="T57" fmla="*/ 682 h 2137"/>
                <a:gd name="T58" fmla="*/ 1291 w 2202"/>
                <a:gd name="T59" fmla="*/ 678 h 2137"/>
                <a:gd name="T60" fmla="*/ 1292 w 2202"/>
                <a:gd name="T61" fmla="*/ 679 h 2137"/>
                <a:gd name="T62" fmla="*/ 1255 w 2202"/>
                <a:gd name="T63" fmla="*/ 680 h 2137"/>
                <a:gd name="T64" fmla="*/ 1109 w 2202"/>
                <a:gd name="T65" fmla="*/ 703 h 2137"/>
                <a:gd name="T66" fmla="*/ 733 w 2202"/>
                <a:gd name="T67" fmla="*/ 971 h 2137"/>
                <a:gd name="T68" fmla="*/ 662 w 2202"/>
                <a:gd name="T69" fmla="*/ 1103 h 2137"/>
                <a:gd name="T70" fmla="*/ 660 w 2202"/>
                <a:gd name="T71" fmla="*/ 1107 h 2137"/>
                <a:gd name="T72" fmla="*/ 650 w 2202"/>
                <a:gd name="T73" fmla="*/ 1142 h 2137"/>
                <a:gd name="T74" fmla="*/ 648 w 2202"/>
                <a:gd name="T75" fmla="*/ 1144 h 2137"/>
                <a:gd name="T76" fmla="*/ 640 w 2202"/>
                <a:gd name="T77" fmla="*/ 1174 h 2137"/>
                <a:gd name="T78" fmla="*/ 670 w 2202"/>
                <a:gd name="T79" fmla="*/ 1661 h 2137"/>
                <a:gd name="T80" fmla="*/ 943 w 2202"/>
                <a:gd name="T81" fmla="*/ 2028 h 2137"/>
                <a:gd name="T82" fmla="*/ 996 w 2202"/>
                <a:gd name="T83" fmla="*/ 2071 h 2137"/>
                <a:gd name="T84" fmla="*/ 1058 w 2202"/>
                <a:gd name="T85" fmla="*/ 2114 h 2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02" h="2137">
                  <a:moveTo>
                    <a:pt x="1060" y="2116"/>
                  </a:moveTo>
                  <a:cubicBezTo>
                    <a:pt x="1060" y="2116"/>
                    <a:pt x="1043" y="2121"/>
                    <a:pt x="1010" y="2128"/>
                  </a:cubicBezTo>
                  <a:cubicBezTo>
                    <a:pt x="1002" y="2129"/>
                    <a:pt x="992" y="2131"/>
                    <a:pt x="982" y="2132"/>
                  </a:cubicBezTo>
                  <a:cubicBezTo>
                    <a:pt x="971" y="2133"/>
                    <a:pt x="959" y="2135"/>
                    <a:pt x="947" y="2135"/>
                  </a:cubicBezTo>
                  <a:cubicBezTo>
                    <a:pt x="935" y="2136"/>
                    <a:pt x="921" y="2137"/>
                    <a:pt x="907" y="2137"/>
                  </a:cubicBezTo>
                  <a:cubicBezTo>
                    <a:pt x="892" y="2137"/>
                    <a:pt x="877" y="2137"/>
                    <a:pt x="861" y="2137"/>
                  </a:cubicBezTo>
                  <a:cubicBezTo>
                    <a:pt x="795" y="2134"/>
                    <a:pt x="715" y="2120"/>
                    <a:pt x="625" y="2087"/>
                  </a:cubicBezTo>
                  <a:cubicBezTo>
                    <a:pt x="536" y="2055"/>
                    <a:pt x="438" y="2000"/>
                    <a:pt x="344" y="1920"/>
                  </a:cubicBezTo>
                  <a:cubicBezTo>
                    <a:pt x="298" y="1879"/>
                    <a:pt x="253" y="1831"/>
                    <a:pt x="212" y="1777"/>
                  </a:cubicBezTo>
                  <a:cubicBezTo>
                    <a:pt x="170" y="1723"/>
                    <a:pt x="133" y="1662"/>
                    <a:pt x="101" y="1595"/>
                  </a:cubicBezTo>
                  <a:cubicBezTo>
                    <a:pt x="69" y="1528"/>
                    <a:pt x="43" y="1455"/>
                    <a:pt x="26" y="1377"/>
                  </a:cubicBezTo>
                  <a:cubicBezTo>
                    <a:pt x="9" y="1299"/>
                    <a:pt x="0" y="1217"/>
                    <a:pt x="0" y="1134"/>
                  </a:cubicBezTo>
                  <a:cubicBezTo>
                    <a:pt x="0" y="1123"/>
                    <a:pt x="0" y="1113"/>
                    <a:pt x="0" y="1102"/>
                  </a:cubicBezTo>
                  <a:cubicBezTo>
                    <a:pt x="1" y="1092"/>
                    <a:pt x="2" y="1081"/>
                    <a:pt x="2" y="1071"/>
                  </a:cubicBezTo>
                  <a:cubicBezTo>
                    <a:pt x="3" y="1060"/>
                    <a:pt x="4" y="1050"/>
                    <a:pt x="4" y="1039"/>
                  </a:cubicBezTo>
                  <a:cubicBezTo>
                    <a:pt x="5" y="1037"/>
                    <a:pt x="5" y="1037"/>
                    <a:pt x="5" y="1037"/>
                  </a:cubicBezTo>
                  <a:cubicBezTo>
                    <a:pt x="7" y="1020"/>
                    <a:pt x="5" y="1032"/>
                    <a:pt x="6" y="1027"/>
                  </a:cubicBezTo>
                  <a:cubicBezTo>
                    <a:pt x="6" y="1025"/>
                    <a:pt x="6" y="1025"/>
                    <a:pt x="6" y="1025"/>
                  </a:cubicBezTo>
                  <a:cubicBezTo>
                    <a:pt x="7" y="1019"/>
                    <a:pt x="7" y="1019"/>
                    <a:pt x="7" y="1019"/>
                  </a:cubicBezTo>
                  <a:cubicBezTo>
                    <a:pt x="8" y="1007"/>
                    <a:pt x="8" y="1007"/>
                    <a:pt x="8" y="1007"/>
                  </a:cubicBezTo>
                  <a:cubicBezTo>
                    <a:pt x="9" y="999"/>
                    <a:pt x="10" y="991"/>
                    <a:pt x="10" y="983"/>
                  </a:cubicBezTo>
                  <a:cubicBezTo>
                    <a:pt x="13" y="966"/>
                    <a:pt x="13" y="966"/>
                    <a:pt x="13" y="966"/>
                  </a:cubicBezTo>
                  <a:cubicBezTo>
                    <a:pt x="17" y="948"/>
                    <a:pt x="17" y="948"/>
                    <a:pt x="17" y="948"/>
                  </a:cubicBezTo>
                  <a:cubicBezTo>
                    <a:pt x="20" y="930"/>
                    <a:pt x="20" y="930"/>
                    <a:pt x="20" y="930"/>
                  </a:cubicBezTo>
                  <a:cubicBezTo>
                    <a:pt x="22" y="920"/>
                    <a:pt x="22" y="920"/>
                    <a:pt x="22" y="920"/>
                  </a:cubicBezTo>
                  <a:cubicBezTo>
                    <a:pt x="23" y="916"/>
                    <a:pt x="23" y="916"/>
                    <a:pt x="23" y="916"/>
                  </a:cubicBezTo>
                  <a:cubicBezTo>
                    <a:pt x="23" y="914"/>
                    <a:pt x="23" y="913"/>
                    <a:pt x="23" y="912"/>
                  </a:cubicBezTo>
                  <a:cubicBezTo>
                    <a:pt x="26" y="901"/>
                    <a:pt x="28" y="890"/>
                    <a:pt x="31" y="880"/>
                  </a:cubicBezTo>
                  <a:cubicBezTo>
                    <a:pt x="51" y="795"/>
                    <a:pt x="82" y="710"/>
                    <a:pt x="123" y="630"/>
                  </a:cubicBezTo>
                  <a:cubicBezTo>
                    <a:pt x="205" y="469"/>
                    <a:pt x="329" y="326"/>
                    <a:pt x="478" y="218"/>
                  </a:cubicBezTo>
                  <a:cubicBezTo>
                    <a:pt x="553" y="165"/>
                    <a:pt x="634" y="120"/>
                    <a:pt x="719" y="86"/>
                  </a:cubicBezTo>
                  <a:cubicBezTo>
                    <a:pt x="804" y="52"/>
                    <a:pt x="893" y="27"/>
                    <a:pt x="982" y="15"/>
                  </a:cubicBezTo>
                  <a:cubicBezTo>
                    <a:pt x="1072" y="2"/>
                    <a:pt x="1162" y="0"/>
                    <a:pt x="1249" y="8"/>
                  </a:cubicBezTo>
                  <a:cubicBezTo>
                    <a:pt x="1259" y="9"/>
                    <a:pt x="1270" y="10"/>
                    <a:pt x="1281" y="11"/>
                  </a:cubicBezTo>
                  <a:cubicBezTo>
                    <a:pt x="1292" y="13"/>
                    <a:pt x="1303" y="14"/>
                    <a:pt x="1313" y="16"/>
                  </a:cubicBezTo>
                  <a:cubicBezTo>
                    <a:pt x="1324" y="17"/>
                    <a:pt x="1335" y="19"/>
                    <a:pt x="1345" y="21"/>
                  </a:cubicBezTo>
                  <a:cubicBezTo>
                    <a:pt x="1356" y="23"/>
                    <a:pt x="1366" y="25"/>
                    <a:pt x="1377" y="27"/>
                  </a:cubicBezTo>
                  <a:cubicBezTo>
                    <a:pt x="1392" y="31"/>
                    <a:pt x="1392" y="31"/>
                    <a:pt x="1392" y="31"/>
                  </a:cubicBezTo>
                  <a:cubicBezTo>
                    <a:pt x="1400" y="32"/>
                    <a:pt x="1400" y="32"/>
                    <a:pt x="1400" y="32"/>
                  </a:cubicBezTo>
                  <a:cubicBezTo>
                    <a:pt x="1404" y="33"/>
                    <a:pt x="1404" y="33"/>
                    <a:pt x="1404" y="33"/>
                  </a:cubicBezTo>
                  <a:cubicBezTo>
                    <a:pt x="1408" y="34"/>
                    <a:pt x="1397" y="32"/>
                    <a:pt x="1414" y="35"/>
                  </a:cubicBezTo>
                  <a:cubicBezTo>
                    <a:pt x="1416" y="36"/>
                    <a:pt x="1416" y="36"/>
                    <a:pt x="1416" y="36"/>
                  </a:cubicBezTo>
                  <a:cubicBezTo>
                    <a:pt x="1423" y="38"/>
                    <a:pt x="1431" y="40"/>
                    <a:pt x="1438" y="42"/>
                  </a:cubicBezTo>
                  <a:cubicBezTo>
                    <a:pt x="1446" y="45"/>
                    <a:pt x="1454" y="47"/>
                    <a:pt x="1462" y="49"/>
                  </a:cubicBezTo>
                  <a:cubicBezTo>
                    <a:pt x="1473" y="53"/>
                    <a:pt x="1484" y="56"/>
                    <a:pt x="1496" y="60"/>
                  </a:cubicBezTo>
                  <a:cubicBezTo>
                    <a:pt x="1513" y="65"/>
                    <a:pt x="1513" y="65"/>
                    <a:pt x="1513" y="65"/>
                  </a:cubicBezTo>
                  <a:cubicBezTo>
                    <a:pt x="1521" y="68"/>
                    <a:pt x="1521" y="68"/>
                    <a:pt x="1521" y="68"/>
                  </a:cubicBezTo>
                  <a:cubicBezTo>
                    <a:pt x="1525" y="69"/>
                    <a:pt x="1525" y="69"/>
                    <a:pt x="1525" y="69"/>
                  </a:cubicBezTo>
                  <a:cubicBezTo>
                    <a:pt x="1529" y="71"/>
                    <a:pt x="1529" y="71"/>
                    <a:pt x="1529" y="71"/>
                  </a:cubicBezTo>
                  <a:cubicBezTo>
                    <a:pt x="1538" y="75"/>
                    <a:pt x="1548" y="78"/>
                    <a:pt x="1558" y="82"/>
                  </a:cubicBezTo>
                  <a:cubicBezTo>
                    <a:pt x="1567" y="86"/>
                    <a:pt x="1577" y="90"/>
                    <a:pt x="1586" y="94"/>
                  </a:cubicBezTo>
                  <a:cubicBezTo>
                    <a:pt x="1596" y="98"/>
                    <a:pt x="1605" y="102"/>
                    <a:pt x="1615" y="107"/>
                  </a:cubicBezTo>
                  <a:cubicBezTo>
                    <a:pt x="1624" y="111"/>
                    <a:pt x="1633" y="115"/>
                    <a:pt x="1642" y="120"/>
                  </a:cubicBezTo>
                  <a:cubicBezTo>
                    <a:pt x="1651" y="124"/>
                    <a:pt x="1660" y="129"/>
                    <a:pt x="1669" y="134"/>
                  </a:cubicBezTo>
                  <a:cubicBezTo>
                    <a:pt x="1682" y="141"/>
                    <a:pt x="1682" y="141"/>
                    <a:pt x="1682" y="141"/>
                  </a:cubicBezTo>
                  <a:cubicBezTo>
                    <a:pt x="1687" y="143"/>
                    <a:pt x="1691" y="146"/>
                    <a:pt x="1696" y="148"/>
                  </a:cubicBezTo>
                  <a:cubicBezTo>
                    <a:pt x="1704" y="154"/>
                    <a:pt x="1713" y="159"/>
                    <a:pt x="1721" y="164"/>
                  </a:cubicBezTo>
                  <a:cubicBezTo>
                    <a:pt x="1789" y="205"/>
                    <a:pt x="1850" y="253"/>
                    <a:pt x="1904" y="305"/>
                  </a:cubicBezTo>
                  <a:cubicBezTo>
                    <a:pt x="1957" y="357"/>
                    <a:pt x="2002" y="412"/>
                    <a:pt x="2040" y="469"/>
                  </a:cubicBezTo>
                  <a:cubicBezTo>
                    <a:pt x="2078" y="526"/>
                    <a:pt x="2109" y="584"/>
                    <a:pt x="2132" y="641"/>
                  </a:cubicBezTo>
                  <a:cubicBezTo>
                    <a:pt x="2179" y="755"/>
                    <a:pt x="2198" y="865"/>
                    <a:pt x="2200" y="961"/>
                  </a:cubicBezTo>
                  <a:cubicBezTo>
                    <a:pt x="2202" y="1057"/>
                    <a:pt x="2189" y="1137"/>
                    <a:pt x="2171" y="1200"/>
                  </a:cubicBezTo>
                  <a:cubicBezTo>
                    <a:pt x="2152" y="1263"/>
                    <a:pt x="2130" y="1308"/>
                    <a:pt x="2114" y="1338"/>
                  </a:cubicBezTo>
                  <a:cubicBezTo>
                    <a:pt x="2105" y="1353"/>
                    <a:pt x="2098" y="1364"/>
                    <a:pt x="2094" y="1371"/>
                  </a:cubicBezTo>
                  <a:cubicBezTo>
                    <a:pt x="2091" y="1375"/>
                    <a:pt x="2089" y="1378"/>
                    <a:pt x="2088" y="1380"/>
                  </a:cubicBezTo>
                  <a:cubicBezTo>
                    <a:pt x="2087" y="1382"/>
                    <a:pt x="2086" y="1382"/>
                    <a:pt x="2086" y="1382"/>
                  </a:cubicBezTo>
                  <a:cubicBezTo>
                    <a:pt x="2086" y="1382"/>
                    <a:pt x="2086" y="1381"/>
                    <a:pt x="2085" y="1379"/>
                  </a:cubicBezTo>
                  <a:cubicBezTo>
                    <a:pt x="2085" y="1377"/>
                    <a:pt x="2084" y="1374"/>
                    <a:pt x="2083" y="1370"/>
                  </a:cubicBezTo>
                  <a:cubicBezTo>
                    <a:pt x="2080" y="1361"/>
                    <a:pt x="2077" y="1349"/>
                    <a:pt x="2072" y="1333"/>
                  </a:cubicBezTo>
                  <a:cubicBezTo>
                    <a:pt x="2062" y="1302"/>
                    <a:pt x="2048" y="1257"/>
                    <a:pt x="2025" y="1205"/>
                  </a:cubicBezTo>
                  <a:cubicBezTo>
                    <a:pt x="2003" y="1153"/>
                    <a:pt x="1972" y="1094"/>
                    <a:pt x="1932" y="1035"/>
                  </a:cubicBezTo>
                  <a:cubicBezTo>
                    <a:pt x="1892" y="977"/>
                    <a:pt x="1841" y="918"/>
                    <a:pt x="1781" y="867"/>
                  </a:cubicBezTo>
                  <a:cubicBezTo>
                    <a:pt x="1721" y="816"/>
                    <a:pt x="1652" y="771"/>
                    <a:pt x="1578" y="739"/>
                  </a:cubicBezTo>
                  <a:cubicBezTo>
                    <a:pt x="1541" y="723"/>
                    <a:pt x="1503" y="711"/>
                    <a:pt x="1464" y="701"/>
                  </a:cubicBezTo>
                  <a:cubicBezTo>
                    <a:pt x="1459" y="700"/>
                    <a:pt x="1454" y="698"/>
                    <a:pt x="1449" y="697"/>
                  </a:cubicBezTo>
                  <a:cubicBezTo>
                    <a:pt x="1447" y="697"/>
                    <a:pt x="1444" y="696"/>
                    <a:pt x="1442" y="696"/>
                  </a:cubicBezTo>
                  <a:cubicBezTo>
                    <a:pt x="1434" y="694"/>
                    <a:pt x="1434" y="694"/>
                    <a:pt x="1434" y="694"/>
                  </a:cubicBezTo>
                  <a:cubicBezTo>
                    <a:pt x="1430" y="693"/>
                    <a:pt x="1425" y="692"/>
                    <a:pt x="1420" y="691"/>
                  </a:cubicBezTo>
                  <a:cubicBezTo>
                    <a:pt x="1415" y="690"/>
                    <a:pt x="1410" y="690"/>
                    <a:pt x="1405" y="689"/>
                  </a:cubicBezTo>
                  <a:cubicBezTo>
                    <a:pt x="1400" y="688"/>
                    <a:pt x="1395" y="687"/>
                    <a:pt x="1390" y="686"/>
                  </a:cubicBezTo>
                  <a:cubicBezTo>
                    <a:pt x="1385" y="686"/>
                    <a:pt x="1380" y="685"/>
                    <a:pt x="1375" y="685"/>
                  </a:cubicBezTo>
                  <a:cubicBezTo>
                    <a:pt x="1370" y="684"/>
                    <a:pt x="1365" y="683"/>
                    <a:pt x="1360" y="683"/>
                  </a:cubicBezTo>
                  <a:cubicBezTo>
                    <a:pt x="1358" y="683"/>
                    <a:pt x="1358" y="683"/>
                    <a:pt x="1358" y="683"/>
                  </a:cubicBezTo>
                  <a:cubicBezTo>
                    <a:pt x="1357" y="683"/>
                    <a:pt x="1357" y="683"/>
                    <a:pt x="1357" y="683"/>
                  </a:cubicBezTo>
                  <a:cubicBezTo>
                    <a:pt x="1354" y="683"/>
                    <a:pt x="1354" y="683"/>
                    <a:pt x="1354" y="683"/>
                  </a:cubicBezTo>
                  <a:cubicBezTo>
                    <a:pt x="1349" y="683"/>
                    <a:pt x="1349" y="683"/>
                    <a:pt x="1349" y="683"/>
                  </a:cubicBezTo>
                  <a:cubicBezTo>
                    <a:pt x="1345" y="683"/>
                    <a:pt x="1341" y="682"/>
                    <a:pt x="1338" y="682"/>
                  </a:cubicBezTo>
                  <a:cubicBezTo>
                    <a:pt x="1330" y="681"/>
                    <a:pt x="1323" y="681"/>
                    <a:pt x="1316" y="680"/>
                  </a:cubicBezTo>
                  <a:cubicBezTo>
                    <a:pt x="1308" y="679"/>
                    <a:pt x="1300" y="679"/>
                    <a:pt x="1292" y="678"/>
                  </a:cubicBezTo>
                  <a:cubicBezTo>
                    <a:pt x="1291" y="678"/>
                    <a:pt x="1291" y="678"/>
                    <a:pt x="1291" y="678"/>
                  </a:cubicBezTo>
                  <a:cubicBezTo>
                    <a:pt x="1307" y="681"/>
                    <a:pt x="1295" y="679"/>
                    <a:pt x="1298" y="679"/>
                  </a:cubicBezTo>
                  <a:cubicBezTo>
                    <a:pt x="1296" y="679"/>
                    <a:pt x="1296" y="679"/>
                    <a:pt x="1296" y="679"/>
                  </a:cubicBezTo>
                  <a:cubicBezTo>
                    <a:pt x="1292" y="679"/>
                    <a:pt x="1292" y="679"/>
                    <a:pt x="1292" y="679"/>
                  </a:cubicBezTo>
                  <a:cubicBezTo>
                    <a:pt x="1285" y="680"/>
                    <a:pt x="1285" y="680"/>
                    <a:pt x="1285" y="680"/>
                  </a:cubicBezTo>
                  <a:cubicBezTo>
                    <a:pt x="1280" y="680"/>
                    <a:pt x="1275" y="680"/>
                    <a:pt x="1270" y="680"/>
                  </a:cubicBezTo>
                  <a:cubicBezTo>
                    <a:pt x="1265" y="680"/>
                    <a:pt x="1260" y="680"/>
                    <a:pt x="1255" y="680"/>
                  </a:cubicBezTo>
                  <a:cubicBezTo>
                    <a:pt x="1250" y="681"/>
                    <a:pt x="1245" y="681"/>
                    <a:pt x="1240" y="681"/>
                  </a:cubicBezTo>
                  <a:cubicBezTo>
                    <a:pt x="1235" y="682"/>
                    <a:pt x="1230" y="682"/>
                    <a:pt x="1225" y="682"/>
                  </a:cubicBezTo>
                  <a:cubicBezTo>
                    <a:pt x="1185" y="686"/>
                    <a:pt x="1147" y="693"/>
                    <a:pt x="1109" y="703"/>
                  </a:cubicBezTo>
                  <a:cubicBezTo>
                    <a:pt x="1071" y="713"/>
                    <a:pt x="1034" y="728"/>
                    <a:pt x="999" y="744"/>
                  </a:cubicBezTo>
                  <a:cubicBezTo>
                    <a:pt x="963" y="761"/>
                    <a:pt x="929" y="781"/>
                    <a:pt x="897" y="804"/>
                  </a:cubicBezTo>
                  <a:cubicBezTo>
                    <a:pt x="833" y="850"/>
                    <a:pt x="777" y="907"/>
                    <a:pt x="733" y="971"/>
                  </a:cubicBezTo>
                  <a:cubicBezTo>
                    <a:pt x="711" y="1004"/>
                    <a:pt x="692" y="1038"/>
                    <a:pt x="675" y="1075"/>
                  </a:cubicBezTo>
                  <a:cubicBezTo>
                    <a:pt x="672" y="1083"/>
                    <a:pt x="668" y="1090"/>
                    <a:pt x="665" y="1098"/>
                  </a:cubicBezTo>
                  <a:cubicBezTo>
                    <a:pt x="662" y="1103"/>
                    <a:pt x="662" y="1103"/>
                    <a:pt x="662" y="1103"/>
                  </a:cubicBezTo>
                  <a:cubicBezTo>
                    <a:pt x="661" y="1106"/>
                    <a:pt x="661" y="1106"/>
                    <a:pt x="661" y="1106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7"/>
                    <a:pt x="660" y="1107"/>
                    <a:pt x="660" y="1107"/>
                  </a:cubicBezTo>
                  <a:cubicBezTo>
                    <a:pt x="660" y="1108"/>
                    <a:pt x="660" y="1108"/>
                    <a:pt x="660" y="1108"/>
                  </a:cubicBezTo>
                  <a:cubicBezTo>
                    <a:pt x="658" y="1116"/>
                    <a:pt x="655" y="1123"/>
                    <a:pt x="653" y="1131"/>
                  </a:cubicBezTo>
                  <a:cubicBezTo>
                    <a:pt x="650" y="1142"/>
                    <a:pt x="650" y="1142"/>
                    <a:pt x="650" y="1142"/>
                  </a:cubicBezTo>
                  <a:cubicBezTo>
                    <a:pt x="648" y="1148"/>
                    <a:pt x="648" y="1148"/>
                    <a:pt x="648" y="1148"/>
                  </a:cubicBezTo>
                  <a:cubicBezTo>
                    <a:pt x="647" y="1151"/>
                    <a:pt x="647" y="1151"/>
                    <a:pt x="647" y="1151"/>
                  </a:cubicBezTo>
                  <a:cubicBezTo>
                    <a:pt x="648" y="1147"/>
                    <a:pt x="646" y="1160"/>
                    <a:pt x="648" y="1144"/>
                  </a:cubicBezTo>
                  <a:cubicBezTo>
                    <a:pt x="648" y="1145"/>
                    <a:pt x="648" y="1145"/>
                    <a:pt x="648" y="1145"/>
                  </a:cubicBezTo>
                  <a:cubicBezTo>
                    <a:pt x="647" y="1150"/>
                    <a:pt x="645" y="1154"/>
                    <a:pt x="644" y="1159"/>
                  </a:cubicBezTo>
                  <a:cubicBezTo>
                    <a:pt x="642" y="1164"/>
                    <a:pt x="641" y="1169"/>
                    <a:pt x="640" y="1174"/>
                  </a:cubicBezTo>
                  <a:cubicBezTo>
                    <a:pt x="638" y="1179"/>
                    <a:pt x="637" y="1184"/>
                    <a:pt x="636" y="1188"/>
                  </a:cubicBezTo>
                  <a:cubicBezTo>
                    <a:pt x="616" y="1266"/>
                    <a:pt x="609" y="1347"/>
                    <a:pt x="615" y="1428"/>
                  </a:cubicBezTo>
                  <a:cubicBezTo>
                    <a:pt x="621" y="1508"/>
                    <a:pt x="641" y="1588"/>
                    <a:pt x="670" y="1661"/>
                  </a:cubicBezTo>
                  <a:cubicBezTo>
                    <a:pt x="700" y="1734"/>
                    <a:pt x="739" y="1802"/>
                    <a:pt x="782" y="1859"/>
                  </a:cubicBezTo>
                  <a:cubicBezTo>
                    <a:pt x="824" y="1916"/>
                    <a:pt x="870" y="1964"/>
                    <a:pt x="912" y="2002"/>
                  </a:cubicBezTo>
                  <a:cubicBezTo>
                    <a:pt x="923" y="2011"/>
                    <a:pt x="933" y="2020"/>
                    <a:pt x="943" y="2028"/>
                  </a:cubicBezTo>
                  <a:cubicBezTo>
                    <a:pt x="953" y="2037"/>
                    <a:pt x="962" y="2044"/>
                    <a:pt x="971" y="2051"/>
                  </a:cubicBezTo>
                  <a:cubicBezTo>
                    <a:pt x="976" y="2055"/>
                    <a:pt x="980" y="2059"/>
                    <a:pt x="984" y="2062"/>
                  </a:cubicBezTo>
                  <a:cubicBezTo>
                    <a:pt x="989" y="2065"/>
                    <a:pt x="993" y="2068"/>
                    <a:pt x="996" y="2071"/>
                  </a:cubicBezTo>
                  <a:cubicBezTo>
                    <a:pt x="1004" y="2077"/>
                    <a:pt x="1012" y="2082"/>
                    <a:pt x="1018" y="2087"/>
                  </a:cubicBezTo>
                  <a:cubicBezTo>
                    <a:pt x="1032" y="2096"/>
                    <a:pt x="1043" y="2104"/>
                    <a:pt x="1050" y="2109"/>
                  </a:cubicBezTo>
                  <a:cubicBezTo>
                    <a:pt x="1053" y="2111"/>
                    <a:pt x="1056" y="2113"/>
                    <a:pt x="1058" y="2114"/>
                  </a:cubicBezTo>
                  <a:cubicBezTo>
                    <a:pt x="1060" y="2116"/>
                    <a:pt x="1060" y="2116"/>
                    <a:pt x="1060" y="211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E9BE5B4-729B-4258-A0C6-94469CC57706}"/>
                </a:ext>
              </a:extLst>
            </p:cNvPr>
            <p:cNvSpPr/>
            <p:nvPr/>
          </p:nvSpPr>
          <p:spPr>
            <a:xfrm>
              <a:off x="6598468" y="1499105"/>
              <a:ext cx="661012" cy="66101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8180" y="274640"/>
            <a:ext cx="10384220" cy="711081"/>
          </a:xfrm>
        </p:spPr>
        <p:txBody>
          <a:bodyPr>
            <a:no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58A6222-F59B-4E0D-B1BB-3683C6826A1E}"/>
              </a:ext>
            </a:extLst>
          </p:cNvPr>
          <p:cNvSpPr/>
          <p:nvPr userDrawn="1"/>
        </p:nvSpPr>
        <p:spPr>
          <a:xfrm>
            <a:off x="0" y="5610580"/>
            <a:ext cx="1022731" cy="1247421"/>
          </a:xfrm>
          <a:custGeom>
            <a:avLst/>
            <a:gdLst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  <a:gd name="connsiteX4" fmla="*/ 0 w 1022465"/>
              <a:gd name="connsiteY4" fmla="*/ 0 h 737567"/>
              <a:gd name="connsiteX0" fmla="*/ 10820 w 1033285"/>
              <a:gd name="connsiteY0" fmla="*/ 0 h 737567"/>
              <a:gd name="connsiteX1" fmla="*/ 1033285 w 1033285"/>
              <a:gd name="connsiteY1" fmla="*/ 0 h 737567"/>
              <a:gd name="connsiteX2" fmla="*/ 1033285 w 1033285"/>
              <a:gd name="connsiteY2" fmla="*/ 737567 h 737567"/>
              <a:gd name="connsiteX3" fmla="*/ 10820 w 1033285"/>
              <a:gd name="connsiteY3" fmla="*/ 737567 h 737567"/>
              <a:gd name="connsiteX4" fmla="*/ 0 w 1033285"/>
              <a:gd name="connsiteY4" fmla="*/ 345655 h 737567"/>
              <a:gd name="connsiteX5" fmla="*/ 10820 w 1033285"/>
              <a:gd name="connsiteY5" fmla="*/ 0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5" fmla="*/ 91440 w 1033285"/>
              <a:gd name="connsiteY5" fmla="*/ 437095 h 737567"/>
              <a:gd name="connsiteX0" fmla="*/ 0 w 1033285"/>
              <a:gd name="connsiteY0" fmla="*/ 345655 h 737567"/>
              <a:gd name="connsiteX1" fmla="*/ 10820 w 1033285"/>
              <a:gd name="connsiteY1" fmla="*/ 0 h 737567"/>
              <a:gd name="connsiteX2" fmla="*/ 1033285 w 1033285"/>
              <a:gd name="connsiteY2" fmla="*/ 0 h 737567"/>
              <a:gd name="connsiteX3" fmla="*/ 1033285 w 1033285"/>
              <a:gd name="connsiteY3" fmla="*/ 737567 h 737567"/>
              <a:gd name="connsiteX4" fmla="*/ 10820 w 1033285"/>
              <a:gd name="connsiteY4" fmla="*/ 737567 h 737567"/>
              <a:gd name="connsiteX0" fmla="*/ 0 w 1022465"/>
              <a:gd name="connsiteY0" fmla="*/ 0 h 737567"/>
              <a:gd name="connsiteX1" fmla="*/ 1022465 w 1022465"/>
              <a:gd name="connsiteY1" fmla="*/ 0 h 737567"/>
              <a:gd name="connsiteX2" fmla="*/ 1022465 w 1022465"/>
              <a:gd name="connsiteY2" fmla="*/ 737567 h 737567"/>
              <a:gd name="connsiteX3" fmla="*/ 0 w 1022465"/>
              <a:gd name="connsiteY3" fmla="*/ 737567 h 73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2465" h="737567">
                <a:moveTo>
                  <a:pt x="0" y="0"/>
                </a:moveTo>
                <a:lnTo>
                  <a:pt x="1022465" y="0"/>
                </a:lnTo>
                <a:lnTo>
                  <a:pt x="1022465" y="737567"/>
                </a:lnTo>
                <a:lnTo>
                  <a:pt x="0" y="737567"/>
                </a:lnTo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3DCC2190-2523-4D93-BEA1-7F4291A08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98181" y="6400799"/>
            <a:ext cx="3860800" cy="365125"/>
          </a:xfrm>
        </p:spPr>
        <p:txBody>
          <a:bodyPr/>
          <a:lstStyle>
            <a:lvl1pPr algn="l">
              <a:defRPr sz="1400" b="1">
                <a:solidFill>
                  <a:schemeClr val="accent4"/>
                </a:solidFill>
                <a:latin typeface="+mn-lt"/>
                <a:ea typeface="Segoe UI Black" panose="020B0A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8863E583-229D-4184-95B0-BA45F3BF9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779" y="5610579"/>
            <a:ext cx="904952" cy="731850"/>
          </a:xfrm>
        </p:spPr>
        <p:txBody>
          <a:bodyPr/>
          <a:lstStyle>
            <a:lvl1pPr algn="l">
              <a:defRPr sz="4000" b="1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E9FD3626-DE6B-436E-ADCF-A4E2C8686D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98179" y="4842891"/>
            <a:ext cx="3305720" cy="1296144"/>
          </a:xfrm>
        </p:spPr>
        <p:txBody>
          <a:bodyPr>
            <a:no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218986" indent="0">
              <a:buFontTx/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480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437973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717EAB17-CE11-4928-8185-83A07CA326E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752368" y="4842891"/>
            <a:ext cx="3305720" cy="1296144"/>
          </a:xfrm>
        </p:spPr>
        <p:txBody>
          <a:bodyPr>
            <a:no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218986" indent="0">
              <a:buFontTx/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480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437973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A17D33A2-D66E-42AC-8909-3DFC0E46B9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06558" y="4842891"/>
            <a:ext cx="3305720" cy="1296144"/>
          </a:xfrm>
        </p:spPr>
        <p:txBody>
          <a:bodyPr>
            <a:no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218986" indent="0">
              <a:buFontTx/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480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437973" indent="0">
              <a:buFontTx/>
              <a:buNone/>
              <a:defRPr sz="11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4FADBD3-86AE-49DD-8F97-ADAC162C47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98179" y="1304426"/>
            <a:ext cx="10993231" cy="3276702"/>
          </a:xfrm>
          <a:custGeom>
            <a:avLst/>
            <a:gdLst>
              <a:gd name="connsiteX0" fmla="*/ 0 w 12187645"/>
              <a:gd name="connsiteY0" fmla="*/ 0 h 3276702"/>
              <a:gd name="connsiteX1" fmla="*/ 12187645 w 12187645"/>
              <a:gd name="connsiteY1" fmla="*/ 0 h 3276702"/>
              <a:gd name="connsiteX2" fmla="*/ 12187645 w 12187645"/>
              <a:gd name="connsiteY2" fmla="*/ 3276702 h 3276702"/>
              <a:gd name="connsiteX3" fmla="*/ 0 w 12187645"/>
              <a:gd name="connsiteY3" fmla="*/ 3276702 h 327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7645" h="3276702">
                <a:moveTo>
                  <a:pt x="0" y="0"/>
                </a:moveTo>
                <a:lnTo>
                  <a:pt x="12187645" y="0"/>
                </a:lnTo>
                <a:lnTo>
                  <a:pt x="12187645" y="3276702"/>
                </a:lnTo>
                <a:lnTo>
                  <a:pt x="0" y="3276702"/>
                </a:lnTo>
                <a:close/>
              </a:path>
            </a:pathLst>
          </a:custGeom>
          <a:solidFill>
            <a:schemeClr val="bg1"/>
          </a:solidFill>
          <a:effectLst>
            <a:outerShdw blurRad="571500" dist="444500" dir="9600000" algn="tr" rotWithShape="0">
              <a:prstClr val="black">
                <a:alpha val="1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0251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2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6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1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0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0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20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E0DA5-0C76-4851-AA82-0B75261F9EB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83446-D492-49CB-B85A-4EA5E06E8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10" Type="http://schemas.openxmlformats.org/officeDocument/2006/relationships/image" Target="../media/image2.png"/><Relationship Id="rId4" Type="http://schemas.openxmlformats.org/officeDocument/2006/relationships/image" Target="../media/image9.tiff"/><Relationship Id="rId9" Type="http://schemas.openxmlformats.org/officeDocument/2006/relationships/hyperlink" Target="https://anubhavtrainings.com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NV8UD9QnJ4A&amp;list=PLcxqFaocb9WLaza2kOjkUCDIQGbzNos6p" TargetMode="External"/><Relationship Id="rId3" Type="http://schemas.openxmlformats.org/officeDocument/2006/relationships/image" Target="../media/image14.jpg"/><Relationship Id="rId7" Type="http://schemas.openxmlformats.org/officeDocument/2006/relationships/image" Target="../media/image16.jpg"/><Relationship Id="rId2" Type="http://schemas.openxmlformats.org/officeDocument/2006/relationships/hyperlink" Target="https://www.youtube.com/watch?v=vlKBQ3g0w_E&amp;list=PLcxqFaocb9WIQJ-kptyPuiMSVWZVd2ff_&amp;index=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xQzhXhq1ZyI&amp;list=PLcxqFaocb9WLtnq-rpXbRy5hnKECxr95G" TargetMode="External"/><Relationship Id="rId5" Type="http://schemas.openxmlformats.org/officeDocument/2006/relationships/image" Target="../media/image15.jpg"/><Relationship Id="rId4" Type="http://schemas.openxmlformats.org/officeDocument/2006/relationships/hyperlink" Target="https://www.youtube.com/watch?v=aVPk_FE9O3s&amp;list=PLcxqFaocb9WJ8g8TZPsHQIEcSjKW9F0IE&amp;index=2" TargetMode="External"/><Relationship Id="rId9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TsAg_OGh-A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ap.com/content-type/CDSView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>
            <a:extLst>
              <a:ext uri="{FF2B5EF4-FFF2-40B4-BE49-F238E27FC236}">
                <a16:creationId xmlns:a16="http://schemas.microsoft.com/office/drawing/2014/main" id="{2B236B0C-CCFC-4865-82E6-D5B31E09F662}"/>
              </a:ext>
            </a:extLst>
          </p:cNvPr>
          <p:cNvSpPr/>
          <p:nvPr/>
        </p:nvSpPr>
        <p:spPr>
          <a:xfrm>
            <a:off x="0" y="993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8915400 w 12192000"/>
              <a:gd name="connsiteY2" fmla="*/ 4593771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8915400" y="459377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7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20EACB-8B27-48F3-B0A4-C392EDA08B28}"/>
              </a:ext>
            </a:extLst>
          </p:cNvPr>
          <p:cNvSpPr txBox="1"/>
          <p:nvPr/>
        </p:nvSpPr>
        <p:spPr>
          <a:xfrm>
            <a:off x="122712" y="154049"/>
            <a:ext cx="10822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spc="-150" dirty="0">
                <a:solidFill>
                  <a:schemeClr val="accent3"/>
                </a:solidFill>
              </a:rPr>
              <a:t>SAP </a:t>
            </a:r>
            <a:r>
              <a:rPr lang="en-US" sz="5400" b="1" dirty="0">
                <a:solidFill>
                  <a:schemeClr val="accent3"/>
                </a:solidFill>
              </a:rPr>
              <a:t>UI5 &amp; FIORI with OData TRAINING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FC107D-59AF-4479-84A9-3FD91FCA8EE9}"/>
              </a:ext>
            </a:extLst>
          </p:cNvPr>
          <p:cNvSpPr txBox="1"/>
          <p:nvPr/>
        </p:nvSpPr>
        <p:spPr>
          <a:xfrm>
            <a:off x="122712" y="291830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</a:rPr>
              <a:t>Anubhav Oberoy &amp; Shekhar Vedi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7B194EF-BAE7-40EE-9ED8-5CFA03B61A4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8355" y="5017269"/>
            <a:ext cx="1863645" cy="184073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2CD6BA4-744F-42D6-BF13-89CC76FB8627}"/>
              </a:ext>
            </a:extLst>
          </p:cNvPr>
          <p:cNvSpPr txBox="1"/>
          <p:nvPr/>
        </p:nvSpPr>
        <p:spPr>
          <a:xfrm>
            <a:off x="167491" y="3579798"/>
            <a:ext cx="6629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150" dirty="0">
                <a:solidFill>
                  <a:schemeClr val="bg1"/>
                </a:solidFill>
                <a:latin typeface="Cooper Black" panose="0208090404030B020404" pitchFamily="18" charset="0"/>
              </a:rPr>
              <a:t>Day – 25</a:t>
            </a:r>
          </a:p>
        </p:txBody>
      </p:sp>
    </p:spTree>
    <p:extLst>
      <p:ext uri="{BB962C8B-B14F-4D97-AF65-F5344CB8AC3E}">
        <p14:creationId xmlns:p14="http://schemas.microsoft.com/office/powerpoint/2010/main" val="69812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731" y="209421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Why alias name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D7D036-7E90-4B7B-8E77-9020B575B05B}"/>
              </a:ext>
            </a:extLst>
          </p:cNvPr>
          <p:cNvSpPr txBox="1"/>
          <p:nvPr/>
        </p:nvSpPr>
        <p:spPr>
          <a:xfrm>
            <a:off x="368182" y="1078808"/>
            <a:ext cx="11665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&lt;Content&gt;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0ACCDB-5AA9-481B-B770-9653D884DD48}"/>
              </a:ext>
            </a:extLst>
          </p:cNvPr>
          <p:cNvSpPr/>
          <p:nvPr/>
        </p:nvSpPr>
        <p:spPr>
          <a:xfrm>
            <a:off x="4072380" y="4305170"/>
            <a:ext cx="3261674" cy="13857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ZHPC_CDS</a:t>
            </a:r>
          </a:p>
          <a:p>
            <a:pPr algn="ctr"/>
            <a:r>
              <a:rPr lang="en-US" dirty="0"/>
              <a:t>A as AB</a:t>
            </a:r>
          </a:p>
          <a:p>
            <a:pPr algn="ctr"/>
            <a:r>
              <a:rPr lang="en-US" dirty="0"/>
              <a:t>B as BC</a:t>
            </a:r>
          </a:p>
          <a:p>
            <a:pPr algn="ctr"/>
            <a:r>
              <a:rPr lang="en-US" strike="sngStrike" dirty="0"/>
              <a:t>C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 W</a:t>
            </a:r>
            <a:r>
              <a:rPr lang="en-US" dirty="0"/>
              <a:t> as CD</a:t>
            </a:r>
          </a:p>
        </p:txBody>
      </p:sp>
      <p:sp>
        <p:nvSpPr>
          <p:cNvPr id="5" name="Rectangle: Top Corners One Rounded and One Snipped 4">
            <a:extLst>
              <a:ext uri="{FF2B5EF4-FFF2-40B4-BE49-F238E27FC236}">
                <a16:creationId xmlns:a16="http://schemas.microsoft.com/office/drawing/2014/main" id="{C79264E7-59D7-4223-9651-CC09FBE5153A}"/>
              </a:ext>
            </a:extLst>
          </p:cNvPr>
          <p:cNvSpPr/>
          <p:nvPr/>
        </p:nvSpPr>
        <p:spPr>
          <a:xfrm>
            <a:off x="4213782" y="6006391"/>
            <a:ext cx="2978870" cy="672075"/>
          </a:xfrm>
          <a:prstGeom prst="snip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SAP Standard</a:t>
            </a:r>
          </a:p>
          <a:p>
            <a:pPr algn="ctr"/>
            <a:r>
              <a:rPr lang="en-US" dirty="0"/>
              <a:t>A, B, </a:t>
            </a:r>
            <a:r>
              <a:rPr lang="en-US" strike="sngStrike" dirty="0"/>
              <a:t>C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 W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5F9DEA-3366-42F7-9C04-56B7B6554641}"/>
              </a:ext>
            </a:extLst>
          </p:cNvPr>
          <p:cNvSpPr/>
          <p:nvPr/>
        </p:nvSpPr>
        <p:spPr>
          <a:xfrm>
            <a:off x="249190" y="1862939"/>
            <a:ext cx="2007909" cy="731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3FA0A4-A2FC-480E-B6BF-6F35C0B2457F}"/>
              </a:ext>
            </a:extLst>
          </p:cNvPr>
          <p:cNvSpPr/>
          <p:nvPr/>
        </p:nvSpPr>
        <p:spPr>
          <a:xfrm>
            <a:off x="2691353" y="1822882"/>
            <a:ext cx="2007909" cy="731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38D7244-CE13-42B5-A3E1-5F3CF4B798AF}"/>
              </a:ext>
            </a:extLst>
          </p:cNvPr>
          <p:cNvSpPr/>
          <p:nvPr/>
        </p:nvSpPr>
        <p:spPr>
          <a:xfrm>
            <a:off x="5303528" y="1851678"/>
            <a:ext cx="2007909" cy="731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90B5D4-1F3C-43ED-82C7-811749462CBD}"/>
              </a:ext>
            </a:extLst>
          </p:cNvPr>
          <p:cNvSpPr/>
          <p:nvPr/>
        </p:nvSpPr>
        <p:spPr>
          <a:xfrm>
            <a:off x="7716790" y="1841987"/>
            <a:ext cx="2007909" cy="731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F93793-2B80-4E04-A0A0-E2E56178BEB7}"/>
              </a:ext>
            </a:extLst>
          </p:cNvPr>
          <p:cNvSpPr/>
          <p:nvPr/>
        </p:nvSpPr>
        <p:spPr>
          <a:xfrm>
            <a:off x="10025569" y="1851678"/>
            <a:ext cx="2007909" cy="731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9C7DCB5-030E-4076-845B-CBA89647D4A9}"/>
              </a:ext>
            </a:extLst>
          </p:cNvPr>
          <p:cNvCxnSpPr>
            <a:stCxn id="3" idx="0"/>
          </p:cNvCxnSpPr>
          <p:nvPr/>
        </p:nvCxnSpPr>
        <p:spPr>
          <a:xfrm flipH="1" flipV="1">
            <a:off x="1498862" y="2594789"/>
            <a:ext cx="4204355" cy="17103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22E53FE-A5E7-48C5-9516-C61B434D04E3}"/>
              </a:ext>
            </a:extLst>
          </p:cNvPr>
          <p:cNvCxnSpPr>
            <a:stCxn id="3" idx="0"/>
          </p:cNvCxnSpPr>
          <p:nvPr/>
        </p:nvCxnSpPr>
        <p:spPr>
          <a:xfrm flipH="1" flipV="1">
            <a:off x="3902697" y="2573837"/>
            <a:ext cx="1800520" cy="1731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058A75-74DA-46B1-A8EC-2DDF78BCD70D}"/>
              </a:ext>
            </a:extLst>
          </p:cNvPr>
          <p:cNvCxnSpPr>
            <a:stCxn id="3" idx="0"/>
            <a:endCxn id="11" idx="2"/>
          </p:cNvCxnSpPr>
          <p:nvPr/>
        </p:nvCxnSpPr>
        <p:spPr>
          <a:xfrm flipV="1">
            <a:off x="5703217" y="2583528"/>
            <a:ext cx="604266" cy="17216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0DF87C7-B751-4A71-B88C-6509ED786B2A}"/>
              </a:ext>
            </a:extLst>
          </p:cNvPr>
          <p:cNvCxnSpPr>
            <a:stCxn id="3" idx="0"/>
            <a:endCxn id="12" idx="2"/>
          </p:cNvCxnSpPr>
          <p:nvPr/>
        </p:nvCxnSpPr>
        <p:spPr>
          <a:xfrm flipV="1">
            <a:off x="5703217" y="2573837"/>
            <a:ext cx="3017528" cy="1731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4F42820-475B-432C-A585-4E7B95C249C1}"/>
              </a:ext>
            </a:extLst>
          </p:cNvPr>
          <p:cNvCxnSpPr>
            <a:stCxn id="3" idx="0"/>
            <a:endCxn id="13" idx="2"/>
          </p:cNvCxnSpPr>
          <p:nvPr/>
        </p:nvCxnSpPr>
        <p:spPr>
          <a:xfrm flipV="1">
            <a:off x="5703217" y="2583528"/>
            <a:ext cx="5326307" cy="17216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456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731" y="209421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What is CDS?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D7D036-7E90-4B7B-8E77-9020B575B05B}"/>
              </a:ext>
            </a:extLst>
          </p:cNvPr>
          <p:cNvSpPr txBox="1"/>
          <p:nvPr/>
        </p:nvSpPr>
        <p:spPr>
          <a:xfrm>
            <a:off x="368182" y="1078808"/>
            <a:ext cx="11665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&lt;Content&gt;</a:t>
            </a:r>
          </a:p>
        </p:txBody>
      </p:sp>
    </p:spTree>
    <p:extLst>
      <p:ext uri="{BB962C8B-B14F-4D97-AF65-F5344CB8AC3E}">
        <p14:creationId xmlns:p14="http://schemas.microsoft.com/office/powerpoint/2010/main" val="257381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  <p:sp>
        <p:nvSpPr>
          <p:cNvPr id="4" name="Footer Placeholder 45">
            <a:extLst>
              <a:ext uri="{FF2B5EF4-FFF2-40B4-BE49-F238E27FC236}">
                <a16:creationId xmlns:a16="http://schemas.microsoft.com/office/drawing/2014/main" id="{90E33047-DFF5-4690-8905-31E4C115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23055" y="6548582"/>
            <a:ext cx="2225295" cy="20362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Trainer: 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2BC072-3193-7B45-9313-D2D811389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2" b="78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F912B5-CB91-984A-A326-06D0A1B895C3}"/>
              </a:ext>
            </a:extLst>
          </p:cNvPr>
          <p:cNvSpPr/>
          <p:nvPr/>
        </p:nvSpPr>
        <p:spPr>
          <a:xfrm>
            <a:off x="-2415" y="-2412"/>
            <a:ext cx="12192001" cy="6858000"/>
          </a:xfrm>
          <a:prstGeom prst="roundRect">
            <a:avLst>
              <a:gd name="adj" fmla="val 0"/>
            </a:avLst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415253-65BB-C843-B5D8-DB41A0DCD078}"/>
              </a:ext>
            </a:extLst>
          </p:cNvPr>
          <p:cNvSpPr/>
          <p:nvPr/>
        </p:nvSpPr>
        <p:spPr>
          <a:xfrm>
            <a:off x="3979074" y="3150239"/>
            <a:ext cx="4427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4800" b="1" i="0" u="none" strike="noStrike" kern="120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End of Day 25</a:t>
            </a:r>
          </a:p>
        </p:txBody>
      </p:sp>
    </p:spTree>
    <p:extLst>
      <p:ext uri="{BB962C8B-B14F-4D97-AF65-F5344CB8AC3E}">
        <p14:creationId xmlns:p14="http://schemas.microsoft.com/office/powerpoint/2010/main" val="3991243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Vector | Flat people with question marks background">
            <a:extLst>
              <a:ext uri="{FF2B5EF4-FFF2-40B4-BE49-F238E27FC236}">
                <a16:creationId xmlns:a16="http://schemas.microsoft.com/office/drawing/2014/main" id="{E158EC70-4769-4E41-A278-C90EC4E48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246"/>
          <a:stretch/>
        </p:blipFill>
        <p:spPr bwMode="auto">
          <a:xfrm>
            <a:off x="1848418" y="648942"/>
            <a:ext cx="7599507" cy="590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C3DB2-D47E-4B94-804B-87AF1FDEF86E}"/>
              </a:ext>
            </a:extLst>
          </p:cNvPr>
          <p:cNvSpPr txBox="1"/>
          <p:nvPr/>
        </p:nvSpPr>
        <p:spPr>
          <a:xfrm>
            <a:off x="4535055" y="1052946"/>
            <a:ext cx="558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57951"/>
            <a:ext cx="716699" cy="707887"/>
          </a:xfrm>
          <a:prstGeom prst="rect">
            <a:avLst/>
          </a:prstGeom>
        </p:spPr>
      </p:pic>
      <p:sp>
        <p:nvSpPr>
          <p:cNvPr id="9" name="Footer Placeholder 45">
            <a:extLst>
              <a:ext uri="{FF2B5EF4-FFF2-40B4-BE49-F238E27FC236}">
                <a16:creationId xmlns:a16="http://schemas.microsoft.com/office/drawing/2014/main" id="{1E8E93DB-81E4-442B-B897-F7022637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1308118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ki Jumping Arena - Free Presentation Templates">
            <a:extLst>
              <a:ext uri="{FF2B5EF4-FFF2-40B4-BE49-F238E27FC236}">
                <a16:creationId xmlns:a16="http://schemas.microsoft.com/office/drawing/2014/main" id="{B0D7E6A1-F72A-4F69-B4FB-A4ED7A0C6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6" b="22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0833" y="3561520"/>
            <a:ext cx="6629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Anubhav Oberoy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64" y="0"/>
            <a:ext cx="1977514" cy="19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EAF14BF4-9A45-8B4E-AA65-A815CC72E5A3}"/>
              </a:ext>
            </a:extLst>
          </p:cNvPr>
          <p:cNvSpPr/>
          <p:nvPr/>
        </p:nvSpPr>
        <p:spPr>
          <a:xfrm flipH="1">
            <a:off x="3030278" y="2339163"/>
            <a:ext cx="9161718" cy="4518837"/>
          </a:xfrm>
          <a:prstGeom prst="rtTriangle">
            <a:avLst/>
          </a:prstGeom>
          <a:solidFill>
            <a:srgbClr val="18A7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901FB9E-D5D8-0E42-9064-309ADD0ECF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4877937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0F6EAF-BDD9-FA40-9881-470C78C023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7" y="-1"/>
            <a:ext cx="12188826" cy="487793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D8E97E7-E23C-4E4A-A0AF-1C43E32D5148}"/>
              </a:ext>
            </a:extLst>
          </p:cNvPr>
          <p:cNvSpPr/>
          <p:nvPr/>
        </p:nvSpPr>
        <p:spPr>
          <a:xfrm>
            <a:off x="3176" y="-10291"/>
            <a:ext cx="12187238" cy="4888227"/>
          </a:xfrm>
          <a:prstGeom prst="rect">
            <a:avLst/>
          </a:prstGeom>
          <a:gradFill>
            <a:gsLst>
              <a:gs pos="89000">
                <a:schemeClr val="accent4">
                  <a:lumMod val="75000"/>
                  <a:alpha val="96000"/>
                </a:schemeClr>
              </a:gs>
              <a:gs pos="29000">
                <a:schemeClr val="tx2">
                  <a:alpha val="8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FFC3F4-1A5C-6446-9CE3-98CE002CFF5F}"/>
              </a:ext>
            </a:extLst>
          </p:cNvPr>
          <p:cNvSpPr/>
          <p:nvPr/>
        </p:nvSpPr>
        <p:spPr>
          <a:xfrm>
            <a:off x="350660" y="5992677"/>
            <a:ext cx="3636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Contact us today!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https://anubhavtrainings.com/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1E6F4-0EB3-3446-B962-79A0A253F3F7}"/>
              </a:ext>
            </a:extLst>
          </p:cNvPr>
          <p:cNvSpPr/>
          <p:nvPr/>
        </p:nvSpPr>
        <p:spPr>
          <a:xfrm>
            <a:off x="8180349" y="2925900"/>
            <a:ext cx="32302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5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 build the workforce of the future.</a:t>
            </a:r>
            <a:endParaRPr kumimoji="0" lang="en-US" sz="1200" b="0" i="0" u="none" strike="noStrike" kern="1200" cap="none" spc="5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EED0AA-D6A0-854A-9888-8400B6D1FE48}"/>
              </a:ext>
            </a:extLst>
          </p:cNvPr>
          <p:cNvSpPr/>
          <p:nvPr/>
        </p:nvSpPr>
        <p:spPr>
          <a:xfrm>
            <a:off x="1221995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Corporate Clients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FBD6F02-53D0-BF4D-BF2A-4BD3E0AC1D30}"/>
              </a:ext>
            </a:extLst>
          </p:cNvPr>
          <p:cNvSpPr/>
          <p:nvPr/>
        </p:nvSpPr>
        <p:spPr>
          <a:xfrm>
            <a:off x="2825880" y="311377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30,000+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Trained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EFFD71-D9A6-F843-8D97-4553654A0BAE}"/>
              </a:ext>
            </a:extLst>
          </p:cNvPr>
          <p:cNvSpPr/>
          <p:nvPr/>
        </p:nvSpPr>
        <p:spPr>
          <a:xfrm>
            <a:off x="4496601" y="3111414"/>
            <a:ext cx="1801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25000+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Learners Placed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BB1580-5754-8F41-9AD0-21D8AE6FD293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92" y="2279542"/>
            <a:ext cx="640226" cy="6402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5C330F-D3B3-C54E-A760-411AF08F9062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6417" y="2272463"/>
            <a:ext cx="672103" cy="67210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32685" y="691519"/>
            <a:ext cx="6572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We’re committed to empower you to be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Most Desirable Resource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through powerful training solutions.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B88429-5E3E-E649-B2EC-6D73DF20380B}"/>
              </a:ext>
            </a:extLst>
          </p:cNvPr>
          <p:cNvSpPr/>
          <p:nvPr/>
        </p:nvSpPr>
        <p:spPr>
          <a:xfrm>
            <a:off x="350660" y="4998907"/>
            <a:ext cx="3901573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10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FREE WEBINARS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977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Sign up for free webinars with industry experts every fortnight!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2992D5F-5E6B-654B-9458-11A35BA426B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2741" y="2194371"/>
            <a:ext cx="852087" cy="852087"/>
          </a:xfrm>
          <a:prstGeom prst="rect">
            <a:avLst/>
          </a:prstGeom>
        </p:spPr>
      </p:pic>
      <p:grpSp>
        <p:nvGrpSpPr>
          <p:cNvPr id="8" name="Group 13">
            <a:extLst>
              <a:ext uri="{FF2B5EF4-FFF2-40B4-BE49-F238E27FC236}">
                <a16:creationId xmlns:a16="http://schemas.microsoft.com/office/drawing/2014/main" id="{C4CE162D-F9BF-9140-A233-D39001B36CFD}"/>
              </a:ext>
            </a:extLst>
          </p:cNvPr>
          <p:cNvGrpSpPr/>
          <p:nvPr/>
        </p:nvGrpSpPr>
        <p:grpSpPr>
          <a:xfrm>
            <a:off x="6519296" y="3369105"/>
            <a:ext cx="5612646" cy="3381741"/>
            <a:chOff x="4482563" y="4980191"/>
            <a:chExt cx="3128574" cy="184139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2C3C8DA-341B-5A4B-82D2-EE674B9C2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2563" y="4980191"/>
              <a:ext cx="3128574" cy="1841396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68CD41-8EF3-B443-924E-319DE8B16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06220" y="5127342"/>
              <a:ext cx="2275190" cy="1498325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4C82462-A6A9-9F40-B874-C2786492A285}"/>
              </a:ext>
            </a:extLst>
          </p:cNvPr>
          <p:cNvSpPr/>
          <p:nvPr/>
        </p:nvSpPr>
        <p:spPr>
          <a:xfrm>
            <a:off x="4493739" y="5575313"/>
            <a:ext cx="2196807" cy="547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3" name="Rectangle 22">
            <a:hlinkClick r:id="rId9"/>
            <a:extLst>
              <a:ext uri="{FF2B5EF4-FFF2-40B4-BE49-F238E27FC236}">
                <a16:creationId xmlns:a16="http://schemas.microsoft.com/office/drawing/2014/main" id="{B7D41E04-1B35-BD4F-8B37-C6CC88C6B995}"/>
              </a:ext>
            </a:extLst>
          </p:cNvPr>
          <p:cNvSpPr/>
          <p:nvPr/>
        </p:nvSpPr>
        <p:spPr>
          <a:xfrm>
            <a:off x="4400880" y="5490869"/>
            <a:ext cx="2196807" cy="547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A9D7C5-0368-6645-B73F-D51BF9C01567}"/>
              </a:ext>
            </a:extLst>
          </p:cNvPr>
          <p:cNvSpPr/>
          <p:nvPr/>
        </p:nvSpPr>
        <p:spPr>
          <a:xfrm>
            <a:off x="4804221" y="5590861"/>
            <a:ext cx="1467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Enroll Now!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0EE5CC4-6884-48A9-8EE9-C0C15B8FD1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916" y="501199"/>
            <a:ext cx="1956681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07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8A4613-6F8A-40A2-B2DE-12F49D2C9098}"/>
              </a:ext>
            </a:extLst>
          </p:cNvPr>
          <p:cNvSpPr txBox="1"/>
          <p:nvPr/>
        </p:nvSpPr>
        <p:spPr>
          <a:xfrm>
            <a:off x="92365" y="180309"/>
            <a:ext cx="11462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Cooper Black" panose="0208090404030B020404" pitchFamily="18" charset="0"/>
              </a:rPr>
              <a:t>More from AnubhavTrainings.com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C11E744-8456-4A37-9BA0-092AF3415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8" y="826640"/>
            <a:ext cx="5727192" cy="34527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D78BFE9E-91A1-40B2-B91E-34E16BAEAB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30" y="1061561"/>
            <a:ext cx="5956261" cy="3337560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4B4996AA-9A5C-4627-ABFF-5F312BFC7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877" y="3132709"/>
            <a:ext cx="5727193" cy="3539652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1" name="Picture 10">
            <a:hlinkClick r:id="rId8"/>
            <a:extLst>
              <a:ext uri="{FF2B5EF4-FFF2-40B4-BE49-F238E27FC236}">
                <a16:creationId xmlns:a16="http://schemas.microsoft.com/office/drawing/2014/main" id="{82B165D0-C409-4669-9E36-D2FB63835D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258" y="3340131"/>
            <a:ext cx="5998933" cy="3304731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647541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3">
            <a:extLst>
              <a:ext uri="{FF2B5EF4-FFF2-40B4-BE49-F238E27FC236}">
                <a16:creationId xmlns:a16="http://schemas.microsoft.com/office/drawing/2014/main" id="{AF93BBAF-6EE1-4591-9B30-F5586142D4FB}"/>
              </a:ext>
            </a:extLst>
          </p:cNvPr>
          <p:cNvSpPr txBox="1">
            <a:spLocks/>
          </p:cNvSpPr>
          <p:nvPr/>
        </p:nvSpPr>
        <p:spPr>
          <a:xfrm>
            <a:off x="261764" y="188641"/>
            <a:ext cx="7773872" cy="5904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Cooper Black" panose="0208090404030B020404" pitchFamily="18" charset="0"/>
              </a:rPr>
              <a:t>Title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EC1A83-C55E-46CD-B906-A781D8F74D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85CD6-AB30-4AE8-A63C-5B98D31A98D7}"/>
              </a:ext>
            </a:extLst>
          </p:cNvPr>
          <p:cNvSpPr txBox="1"/>
          <p:nvPr/>
        </p:nvSpPr>
        <p:spPr>
          <a:xfrm>
            <a:off x="261764" y="779090"/>
            <a:ext cx="1116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8" name="Footer Placeholder 45">
            <a:extLst>
              <a:ext uri="{FF2B5EF4-FFF2-40B4-BE49-F238E27FC236}">
                <a16:creationId xmlns:a16="http://schemas.microsoft.com/office/drawing/2014/main" id="{50716297-1661-465B-A972-8080F843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3216820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vent management. performance efficiency, time optimization, reminder. task and project deadline flat design element. appointment date reminding. Free Vector">
            <a:extLst>
              <a:ext uri="{FF2B5EF4-FFF2-40B4-BE49-F238E27FC236}">
                <a16:creationId xmlns:a16="http://schemas.microsoft.com/office/drawing/2014/main" id="{E00A30C1-DE9E-41BC-8534-F57620FA5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320" y="752135"/>
            <a:ext cx="5353730" cy="535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F07FC580-E2AB-4C55-8C95-D5E077A1D127}"/>
              </a:ext>
            </a:extLst>
          </p:cNvPr>
          <p:cNvSpPr txBox="1">
            <a:spLocks/>
          </p:cNvSpPr>
          <p:nvPr/>
        </p:nvSpPr>
        <p:spPr>
          <a:xfrm>
            <a:off x="261764" y="188640"/>
            <a:ext cx="11292008" cy="711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oper Black" panose="0208090404030B020404" pitchFamily="18" charset="0"/>
              </a:rPr>
              <a:t>Agenda – Day 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32F133-AC7B-4BFC-9A60-F9C1BF83B8C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0678" y="71203"/>
            <a:ext cx="716699" cy="7078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8BD2BC-59B0-4D30-97AE-9B4A2D8F7B41}"/>
              </a:ext>
            </a:extLst>
          </p:cNvPr>
          <p:cNvSpPr txBox="1"/>
          <p:nvPr/>
        </p:nvSpPr>
        <p:spPr>
          <a:xfrm>
            <a:off x="261764" y="917469"/>
            <a:ext cx="53523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424"/>
                </a:solidFill>
              </a:rPr>
              <a:t>What is CDS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424"/>
                </a:solidFill>
              </a:rPr>
              <a:t>How to use CDS flavor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24242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rgbClr val="24242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rgbClr val="24242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rgbClr val="242424"/>
              </a:solidFill>
            </a:endParaRPr>
          </a:p>
        </p:txBody>
      </p:sp>
      <p:sp>
        <p:nvSpPr>
          <p:cNvPr id="7" name="Footer Placeholder 45">
            <a:extLst>
              <a:ext uri="{FF2B5EF4-FFF2-40B4-BE49-F238E27FC236}">
                <a16:creationId xmlns:a16="http://schemas.microsoft.com/office/drawing/2014/main" id="{13F1D4B1-B738-41C2-96C5-D2FE25310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77670" y="6639339"/>
            <a:ext cx="2014330" cy="14745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www.anubhavtrainings.com</a:t>
            </a:r>
          </a:p>
        </p:txBody>
      </p:sp>
    </p:spTree>
    <p:extLst>
      <p:ext uri="{BB962C8B-B14F-4D97-AF65-F5344CB8AC3E}">
        <p14:creationId xmlns:p14="http://schemas.microsoft.com/office/powerpoint/2010/main" val="23218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731" y="209421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What is CDS?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D7D036-7E90-4B7B-8E77-9020B575B05B}"/>
              </a:ext>
            </a:extLst>
          </p:cNvPr>
          <p:cNvSpPr txBox="1"/>
          <p:nvPr/>
        </p:nvSpPr>
        <p:spPr>
          <a:xfrm>
            <a:off x="368182" y="1078808"/>
            <a:ext cx="116652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CDS Stands for Core data and Services, it is an </a:t>
            </a:r>
            <a:r>
              <a:rPr lang="en-US" sz="2000" b="1" dirty="0"/>
              <a:t>enhancement of Open SQL </a:t>
            </a:r>
            <a:r>
              <a:rPr lang="en-US" sz="2000" dirty="0"/>
              <a:t>in ABAP layer. CDS is a semantically rich data model (annotations) and user defined data types in database.</a:t>
            </a:r>
          </a:p>
          <a:p>
            <a:endParaRPr lang="en-US" sz="2000" dirty="0"/>
          </a:p>
          <a:p>
            <a:r>
              <a:rPr lang="en-US" sz="2000" dirty="0"/>
              <a:t>Key advantages of CDS?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Unified way for defining datatypes and </a:t>
            </a:r>
            <a:r>
              <a:rPr lang="en-US" sz="2000" dirty="0" err="1"/>
              <a:t>quering</a:t>
            </a:r>
            <a:r>
              <a:rPr lang="en-US" sz="2000" dirty="0"/>
              <a:t> data from HANA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It is code-to-data paradigm because all the code runs in HANA DB only final result is sent to ABAP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It also can be called in ABAP program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It lads the foundation for S/4HANA development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Also allows us to build optimized analytic applications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DEFE4C-D313-4A0F-A3DF-EB518B66D4C4}"/>
              </a:ext>
            </a:extLst>
          </p:cNvPr>
          <p:cNvSpPr/>
          <p:nvPr/>
        </p:nvSpPr>
        <p:spPr>
          <a:xfrm>
            <a:off x="3007151" y="4355184"/>
            <a:ext cx="1216057" cy="75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ECC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07432B4-5E4E-4EE3-8ACB-6E651E016AF7}"/>
              </a:ext>
            </a:extLst>
          </p:cNvPr>
          <p:cNvSpPr/>
          <p:nvPr/>
        </p:nvSpPr>
        <p:spPr>
          <a:xfrm>
            <a:off x="1198181" y="4099436"/>
            <a:ext cx="564631" cy="45371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miley Face 8">
            <a:extLst>
              <a:ext uri="{FF2B5EF4-FFF2-40B4-BE49-F238E27FC236}">
                <a16:creationId xmlns:a16="http://schemas.microsoft.com/office/drawing/2014/main" id="{5FA6C1D3-7EFE-4F97-855D-34D70A973DEB}"/>
              </a:ext>
            </a:extLst>
          </p:cNvPr>
          <p:cNvSpPr/>
          <p:nvPr/>
        </p:nvSpPr>
        <p:spPr>
          <a:xfrm>
            <a:off x="1198181" y="4449625"/>
            <a:ext cx="564631" cy="45371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miley Face 9">
            <a:extLst>
              <a:ext uri="{FF2B5EF4-FFF2-40B4-BE49-F238E27FC236}">
                <a16:creationId xmlns:a16="http://schemas.microsoft.com/office/drawing/2014/main" id="{31367D9B-3909-4171-99DD-8FA72CB81DA0}"/>
              </a:ext>
            </a:extLst>
          </p:cNvPr>
          <p:cNvSpPr/>
          <p:nvPr/>
        </p:nvSpPr>
        <p:spPr>
          <a:xfrm>
            <a:off x="1207607" y="4848168"/>
            <a:ext cx="564631" cy="45371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Notched Right 5">
            <a:extLst>
              <a:ext uri="{FF2B5EF4-FFF2-40B4-BE49-F238E27FC236}">
                <a16:creationId xmlns:a16="http://schemas.microsoft.com/office/drawing/2014/main" id="{A209A626-FF8A-4B91-B0A4-25EF605E65A9}"/>
              </a:ext>
            </a:extLst>
          </p:cNvPr>
          <p:cNvSpPr/>
          <p:nvPr/>
        </p:nvSpPr>
        <p:spPr>
          <a:xfrm>
            <a:off x="1772238" y="4449625"/>
            <a:ext cx="1216057" cy="45371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F2BF0492-40BA-45FB-BD35-A8B2E14F874C}"/>
              </a:ext>
            </a:extLst>
          </p:cNvPr>
          <p:cNvSpPr/>
          <p:nvPr/>
        </p:nvSpPr>
        <p:spPr>
          <a:xfrm>
            <a:off x="4506012" y="4619134"/>
            <a:ext cx="339365" cy="28420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84D527-3908-4662-91F6-BCA671226E39}"/>
              </a:ext>
            </a:extLst>
          </p:cNvPr>
          <p:cNvSpPr/>
          <p:nvPr/>
        </p:nvSpPr>
        <p:spPr>
          <a:xfrm>
            <a:off x="5058981" y="4355184"/>
            <a:ext cx="1216057" cy="754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BW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BA5EDE-EFE1-46B6-AB2B-C3873B042EBC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>
            <a:off x="6275038" y="4732256"/>
            <a:ext cx="10433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E05126-0700-4287-BAD1-928FCFBCC0C0}"/>
              </a:ext>
            </a:extLst>
          </p:cNvPr>
          <p:cNvSpPr/>
          <p:nvPr/>
        </p:nvSpPr>
        <p:spPr>
          <a:xfrm>
            <a:off x="7318413" y="4434962"/>
            <a:ext cx="2036190" cy="5945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Analytics</a:t>
            </a:r>
          </a:p>
          <a:p>
            <a:pPr algn="ctr"/>
            <a:r>
              <a:rPr lang="en-US" dirty="0"/>
              <a:t>BOBJ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C9F21A-6776-40E4-AA28-D290B853D582}"/>
              </a:ext>
            </a:extLst>
          </p:cNvPr>
          <p:cNvSpPr/>
          <p:nvPr/>
        </p:nvSpPr>
        <p:spPr>
          <a:xfrm>
            <a:off x="2988295" y="5382705"/>
            <a:ext cx="6353668" cy="5905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S/4HANA</a:t>
            </a:r>
          </a:p>
        </p:txBody>
      </p:sp>
    </p:spTree>
    <p:extLst>
      <p:ext uri="{BB962C8B-B14F-4D97-AF65-F5344CB8AC3E}">
        <p14:creationId xmlns:p14="http://schemas.microsoft.com/office/powerpoint/2010/main" val="414609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731" y="209421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Myths about CDS 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D7D036-7E90-4B7B-8E77-9020B575B05B}"/>
              </a:ext>
            </a:extLst>
          </p:cNvPr>
          <p:cNvSpPr txBox="1"/>
          <p:nvPr/>
        </p:nvSpPr>
        <p:spPr>
          <a:xfrm>
            <a:off x="368182" y="1078808"/>
            <a:ext cx="116652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What has been enhanced?</a:t>
            </a:r>
          </a:p>
          <a:p>
            <a:pPr marL="914400" lvl="1" indent="-457200">
              <a:buAutoNum type="arabicPeriod"/>
            </a:pPr>
            <a:r>
              <a:rPr lang="en-US" sz="2000" dirty="0"/>
              <a:t>DDL (Data Definition Language)</a:t>
            </a:r>
          </a:p>
          <a:p>
            <a:pPr marL="914400" lvl="1" indent="-457200">
              <a:buAutoNum type="arabicPeriod"/>
            </a:pPr>
            <a:r>
              <a:rPr lang="en-US" sz="2000" dirty="0"/>
              <a:t>DQL (Data Query language) – CDS View</a:t>
            </a:r>
          </a:p>
          <a:p>
            <a:pPr marL="914400" lvl="1" indent="-457200">
              <a:buAutoNum type="arabicPeriod"/>
            </a:pPr>
            <a:r>
              <a:rPr lang="en-US" sz="2000" dirty="0"/>
              <a:t>DEL (Data Expression Language)</a:t>
            </a:r>
          </a:p>
          <a:p>
            <a:pPr marL="914400" lvl="1" indent="-457200">
              <a:buAutoNum type="arabicPeriod"/>
            </a:pPr>
            <a:r>
              <a:rPr lang="en-US" sz="2000" dirty="0"/>
              <a:t>DCL (Data Control Language)</a:t>
            </a:r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Which version of SAP NW is required to build CDS view in my company?</a:t>
            </a:r>
          </a:p>
          <a:p>
            <a:pPr lvl="1"/>
            <a:r>
              <a:rPr lang="en-US" sz="2000" dirty="0"/>
              <a:t>NW 7.4 SP05</a:t>
            </a:r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Is it mandatory for my company to be on HANA to build CDS view?</a:t>
            </a:r>
          </a:p>
          <a:p>
            <a:pPr lvl="1"/>
            <a:r>
              <a:rPr lang="en-US" sz="2000" dirty="0"/>
              <a:t>No</a:t>
            </a:r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Types of CDS views?</a:t>
            </a:r>
          </a:p>
          <a:p>
            <a:pPr marL="914400" lvl="1" indent="-457200">
              <a:buAutoNum type="arabicPeriod"/>
            </a:pPr>
            <a:r>
              <a:rPr lang="en-US" sz="2000" dirty="0"/>
              <a:t>Parameterized CDS View</a:t>
            </a:r>
          </a:p>
          <a:p>
            <a:pPr marL="914400" lvl="1" indent="-457200">
              <a:buAutoNum type="arabicPeriod"/>
            </a:pPr>
            <a:r>
              <a:rPr lang="en-US" sz="2000" dirty="0"/>
              <a:t>Non Parameterized CDS view</a:t>
            </a:r>
          </a:p>
        </p:txBody>
      </p:sp>
    </p:spTree>
    <p:extLst>
      <p:ext uri="{BB962C8B-B14F-4D97-AF65-F5344CB8AC3E}">
        <p14:creationId xmlns:p14="http://schemas.microsoft.com/office/powerpoint/2010/main" val="895539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731" y="209421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Myths about CDS 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D7D036-7E90-4B7B-8E77-9020B575B05B}"/>
              </a:ext>
            </a:extLst>
          </p:cNvPr>
          <p:cNvSpPr txBox="1"/>
          <p:nvPr/>
        </p:nvSpPr>
        <p:spPr>
          <a:xfrm>
            <a:off x="368182" y="1078808"/>
            <a:ext cx="116652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Is CDS is used only to create Views or can we create something else also?</a:t>
            </a:r>
          </a:p>
          <a:p>
            <a:pPr lvl="1"/>
            <a:r>
              <a:rPr lang="en-US" sz="2000" b="1" dirty="0"/>
              <a:t>We can also create tables not just view</a:t>
            </a:r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I have heard about HANA CDS and ABAP CDS, are they different?</a:t>
            </a:r>
          </a:p>
          <a:p>
            <a:pPr lvl="1"/>
            <a:r>
              <a:rPr lang="en-US" sz="2000" dirty="0"/>
              <a:t>They are same concept but different flavor. In this training our focus is ABAP CDS. When my company buy only HANA as DB and no </a:t>
            </a:r>
            <a:r>
              <a:rPr lang="en-US" sz="2000" dirty="0" err="1"/>
              <a:t>abap</a:t>
            </a:r>
            <a:r>
              <a:rPr lang="en-US" sz="2000" dirty="0"/>
              <a:t> system. </a:t>
            </a:r>
            <a:r>
              <a:rPr lang="en-US" sz="2000" dirty="0">
                <a:hlinkClick r:id="rId3"/>
              </a:rPr>
              <a:t>https://www.youtube.com/watch?v=rTsAg_OGh-A</a:t>
            </a:r>
            <a:endParaRPr lang="en-US" sz="2000" dirty="0"/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Can we consume CDS view in core ABAP.</a:t>
            </a:r>
          </a:p>
          <a:p>
            <a:pPr lvl="1"/>
            <a:r>
              <a:rPr lang="en-US" sz="2000" b="1" dirty="0"/>
              <a:t>Yes</a:t>
            </a:r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How to build OData service using CDS?</a:t>
            </a:r>
          </a:p>
          <a:p>
            <a:pPr lvl="1"/>
            <a:r>
              <a:rPr lang="en-US" sz="2000" dirty="0"/>
              <a:t>We can use annotation @</a:t>
            </a:r>
            <a:r>
              <a:rPr lang="en-US" sz="2000" dirty="0" err="1"/>
              <a:t>Odata.publish</a:t>
            </a:r>
            <a:endParaRPr lang="en-US" sz="2000" dirty="0"/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Is there any guideline given by SAP to build CDS views?</a:t>
            </a:r>
          </a:p>
          <a:p>
            <a:pPr lvl="1"/>
            <a:r>
              <a:rPr lang="en-US" sz="2000" dirty="0"/>
              <a:t>Yes, in S/4HANA there is a guideline called VDM (Virtual data model)</a:t>
            </a:r>
          </a:p>
        </p:txBody>
      </p:sp>
    </p:spTree>
    <p:extLst>
      <p:ext uri="{BB962C8B-B14F-4D97-AF65-F5344CB8AC3E}">
        <p14:creationId xmlns:p14="http://schemas.microsoft.com/office/powerpoint/2010/main" val="435001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731" y="209421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Myths about CDS 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D7D036-7E90-4B7B-8E77-9020B575B05B}"/>
              </a:ext>
            </a:extLst>
          </p:cNvPr>
          <p:cNvSpPr txBox="1"/>
          <p:nvPr/>
        </p:nvSpPr>
        <p:spPr>
          <a:xfrm>
            <a:off x="368182" y="1078808"/>
            <a:ext cx="1166529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Are there standard SAP CDS views, if yes, where can I find them in S/4HANA?</a:t>
            </a:r>
          </a:p>
          <a:p>
            <a:pPr lvl="1"/>
            <a:r>
              <a:rPr lang="en-US" sz="2000" dirty="0"/>
              <a:t>Yes. In S/4HANA more than 60000+ CDS views are delivered. To find them we can go to </a:t>
            </a:r>
            <a:r>
              <a:rPr lang="en-US" sz="2000" dirty="0">
                <a:hlinkClick r:id="rId3"/>
              </a:rPr>
              <a:t>https://api.sap.com/content-type/CDSViews</a:t>
            </a:r>
            <a:endParaRPr lang="en-US" sz="2000" dirty="0"/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Can I also modify or extend cds views?</a:t>
            </a:r>
          </a:p>
          <a:p>
            <a:pPr lvl="1"/>
            <a:r>
              <a:rPr lang="en-US" sz="2000" dirty="0"/>
              <a:t>We cannot modify SAP Standard code but we can EXTEND the SAP Delivered CDS views.</a:t>
            </a:r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Which tool can we use to build CDS views, can we use SAPGUI.</a:t>
            </a:r>
          </a:p>
          <a:p>
            <a:pPr lvl="1"/>
            <a:r>
              <a:rPr lang="en-US" sz="2000" dirty="0"/>
              <a:t>Only Eclipse with ADT will work.</a:t>
            </a:r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In SAP we already have so many types of views, why did SAP come up with CDS views?</a:t>
            </a:r>
          </a:p>
          <a:p>
            <a:pPr lvl="1"/>
            <a:r>
              <a:rPr lang="en-US" sz="2000" dirty="0"/>
              <a:t>Next slide</a:t>
            </a:r>
          </a:p>
          <a:p>
            <a:pPr lvl="1"/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Can we use CDS Views to insert data in the database or just used for READ purpose.</a:t>
            </a:r>
          </a:p>
          <a:p>
            <a:pPr lvl="1"/>
            <a:r>
              <a:rPr lang="en-US" sz="2000" dirty="0"/>
              <a:t>CDS Views are Views, in general a View is read-only. But when we combine CDS concept with other SAP Concept like </a:t>
            </a:r>
            <a:r>
              <a:rPr lang="en-US" sz="2000" b="1" dirty="0"/>
              <a:t>BOPF</a:t>
            </a:r>
            <a:r>
              <a:rPr lang="en-US" sz="2000" dirty="0"/>
              <a:t> and RAP then we can CUD data using CDS.</a:t>
            </a:r>
          </a:p>
        </p:txBody>
      </p:sp>
    </p:spTree>
    <p:extLst>
      <p:ext uri="{BB962C8B-B14F-4D97-AF65-F5344CB8AC3E}">
        <p14:creationId xmlns:p14="http://schemas.microsoft.com/office/powerpoint/2010/main" val="740721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731" y="209421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CDS View is Code-to-data paradigm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D7D036-7E90-4B7B-8E77-9020B575B05B}"/>
              </a:ext>
            </a:extLst>
          </p:cNvPr>
          <p:cNvSpPr txBox="1"/>
          <p:nvPr/>
        </p:nvSpPr>
        <p:spPr>
          <a:xfrm>
            <a:off x="368182" y="1078808"/>
            <a:ext cx="11665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&lt;Content&gt;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4CAE015-59C0-4EF7-8263-FE53CF81FED8}"/>
              </a:ext>
            </a:extLst>
          </p:cNvPr>
          <p:cNvSpPr/>
          <p:nvPr/>
        </p:nvSpPr>
        <p:spPr>
          <a:xfrm>
            <a:off x="3582186" y="1206631"/>
            <a:ext cx="4053525" cy="820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Presentation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6B4522B-42C5-4251-A329-37152651A834}"/>
              </a:ext>
            </a:extLst>
          </p:cNvPr>
          <p:cNvSpPr/>
          <p:nvPr/>
        </p:nvSpPr>
        <p:spPr>
          <a:xfrm>
            <a:off x="2895601" y="2904634"/>
            <a:ext cx="5409414" cy="1411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396C9BB-6F5A-4E66-B683-9D6EF1CCC0C5}"/>
              </a:ext>
            </a:extLst>
          </p:cNvPr>
          <p:cNvSpPr/>
          <p:nvPr/>
        </p:nvSpPr>
        <p:spPr>
          <a:xfrm>
            <a:off x="4407030" y="5046875"/>
            <a:ext cx="2403836" cy="14611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HANA DB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16943BC-20A1-4144-BE65-5AE1561981DB}"/>
              </a:ext>
            </a:extLst>
          </p:cNvPr>
          <p:cNvCxnSpPr>
            <a:stCxn id="8" idx="2"/>
            <a:endCxn id="5" idx="0"/>
          </p:cNvCxnSpPr>
          <p:nvPr/>
        </p:nvCxnSpPr>
        <p:spPr>
          <a:xfrm>
            <a:off x="5600308" y="4316298"/>
            <a:ext cx="8640" cy="73057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5900B88-2976-4C66-9B07-F83172FFB88E}"/>
              </a:ext>
            </a:extLst>
          </p:cNvPr>
          <p:cNvCxnSpPr>
            <a:stCxn id="3" idx="2"/>
            <a:endCxn id="8" idx="0"/>
          </p:cNvCxnSpPr>
          <p:nvPr/>
        </p:nvCxnSpPr>
        <p:spPr>
          <a:xfrm flipH="1">
            <a:off x="5600308" y="2026763"/>
            <a:ext cx="8641" cy="87787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17C15E3-C82E-4C14-99E2-0AD086CC46B6}"/>
              </a:ext>
            </a:extLst>
          </p:cNvPr>
          <p:cNvSpPr/>
          <p:nvPr/>
        </p:nvSpPr>
        <p:spPr>
          <a:xfrm>
            <a:off x="4232635" y="3808429"/>
            <a:ext cx="2705493" cy="36512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CDS View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1E1C285-14E5-47AE-824B-76A64C394D9F}"/>
              </a:ext>
            </a:extLst>
          </p:cNvPr>
          <p:cNvSpPr/>
          <p:nvPr/>
        </p:nvSpPr>
        <p:spPr>
          <a:xfrm>
            <a:off x="4630132" y="5358712"/>
            <a:ext cx="1964735" cy="36512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HANA View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A97E9A58-8DE0-4342-B434-40ED7231CD75}"/>
              </a:ext>
            </a:extLst>
          </p:cNvPr>
          <p:cNvSpPr/>
          <p:nvPr/>
        </p:nvSpPr>
        <p:spPr>
          <a:xfrm>
            <a:off x="4630132" y="4157221"/>
            <a:ext cx="238820" cy="1201491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Curved Down 12">
            <a:extLst>
              <a:ext uri="{FF2B5EF4-FFF2-40B4-BE49-F238E27FC236}">
                <a16:creationId xmlns:a16="http://schemas.microsoft.com/office/drawing/2014/main" id="{A43EF171-E4A1-4BAC-8731-AB3FC75753A7}"/>
              </a:ext>
            </a:extLst>
          </p:cNvPr>
          <p:cNvSpPr/>
          <p:nvPr/>
        </p:nvSpPr>
        <p:spPr>
          <a:xfrm>
            <a:off x="7033968" y="5215641"/>
            <a:ext cx="667731" cy="43572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Arrow: Curved Down 17">
            <a:extLst>
              <a:ext uri="{FF2B5EF4-FFF2-40B4-BE49-F238E27FC236}">
                <a16:creationId xmlns:a16="http://schemas.microsoft.com/office/drawing/2014/main" id="{BE43928C-203D-450E-8FB7-8AECE788680C}"/>
              </a:ext>
            </a:extLst>
          </p:cNvPr>
          <p:cNvSpPr/>
          <p:nvPr/>
        </p:nvSpPr>
        <p:spPr>
          <a:xfrm rot="10553565">
            <a:off x="7019221" y="5733050"/>
            <a:ext cx="667731" cy="435728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3A8E2BE4-55D5-47F9-B147-A05BB5EC30E2}"/>
              </a:ext>
            </a:extLst>
          </p:cNvPr>
          <p:cNvSpPr/>
          <p:nvPr/>
        </p:nvSpPr>
        <p:spPr>
          <a:xfrm rot="10800000">
            <a:off x="6224047" y="4152851"/>
            <a:ext cx="238820" cy="1201491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Manual Operation 13">
            <a:extLst>
              <a:ext uri="{FF2B5EF4-FFF2-40B4-BE49-F238E27FC236}">
                <a16:creationId xmlns:a16="http://schemas.microsoft.com/office/drawing/2014/main" id="{4C0BFC03-7760-40CA-853D-9496A566835C}"/>
              </a:ext>
            </a:extLst>
          </p:cNvPr>
          <p:cNvSpPr/>
          <p:nvPr/>
        </p:nvSpPr>
        <p:spPr>
          <a:xfrm rot="10800000">
            <a:off x="7726445" y="3808429"/>
            <a:ext cx="1772239" cy="2672417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B7A2BE-0B25-4F09-9AC7-C401E4DF1F6A}"/>
              </a:ext>
            </a:extLst>
          </p:cNvPr>
          <p:cNvSpPr txBox="1"/>
          <p:nvPr/>
        </p:nvSpPr>
        <p:spPr>
          <a:xfrm>
            <a:off x="3128581" y="3016577"/>
            <a:ext cx="3536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FROM View WHERE filter</a:t>
            </a:r>
          </a:p>
        </p:txBody>
      </p:sp>
    </p:spTree>
    <p:extLst>
      <p:ext uri="{BB962C8B-B14F-4D97-AF65-F5344CB8AC3E}">
        <p14:creationId xmlns:p14="http://schemas.microsoft.com/office/powerpoint/2010/main" val="2344589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731" y="209421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Classic Views / CDS Views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035C782-C262-45E5-86E7-C8CA5833B1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743908"/>
              </p:ext>
            </p:extLst>
          </p:nvPr>
        </p:nvGraphicFramePr>
        <p:xfrm>
          <a:off x="306895" y="920501"/>
          <a:ext cx="11580306" cy="5626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0210">
                  <a:extLst>
                    <a:ext uri="{9D8B030D-6E8A-4147-A177-3AD203B41FA5}">
                      <a16:colId xmlns:a16="http://schemas.microsoft.com/office/drawing/2014/main" val="134867380"/>
                    </a:ext>
                  </a:extLst>
                </a:gridCol>
                <a:gridCol w="2988297">
                  <a:extLst>
                    <a:ext uri="{9D8B030D-6E8A-4147-A177-3AD203B41FA5}">
                      <a16:colId xmlns:a16="http://schemas.microsoft.com/office/drawing/2014/main" val="3500622531"/>
                    </a:ext>
                  </a:extLst>
                </a:gridCol>
                <a:gridCol w="2601799">
                  <a:extLst>
                    <a:ext uri="{9D8B030D-6E8A-4147-A177-3AD203B41FA5}">
                      <a16:colId xmlns:a16="http://schemas.microsoft.com/office/drawing/2014/main" val="1582480185"/>
                    </a:ext>
                  </a:extLst>
                </a:gridCol>
              </a:tblGrid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CDS 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DDIC 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8858732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Code-to-Data paradigm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416216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Easy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200385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Outer join supported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732549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Complex expressions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916489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Analytical Adoption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0502449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Building OData service with ease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  @OData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SEGW approach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532943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User defined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929758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Metadata extension = Modularization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555381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Built-in SQL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057210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Unions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3828936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064230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Ready made system 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677875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S/4HANA Embedded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500778"/>
                  </a:ext>
                </a:extLst>
              </a:tr>
              <a:tr h="375131">
                <a:tc>
                  <a:txBody>
                    <a:bodyPr/>
                    <a:lstStyle/>
                    <a:p>
                      <a:r>
                        <a:rPr lang="en-US" dirty="0"/>
                        <a:t>Building optimized Fiori apps with annotations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252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617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6D903-2ACE-45E7-8045-186D185A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731" y="209421"/>
            <a:ext cx="10381516" cy="711081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Cooper Black" pitchFamily="18" charset="0"/>
              </a:rPr>
              <a:t>CDS Combine</a:t>
            </a:r>
            <a:endParaRPr lang="en-IN" sz="3200" dirty="0">
              <a:solidFill>
                <a:schemeClr val="tx1">
                  <a:lumMod val="75000"/>
                  <a:lumOff val="25000"/>
                </a:schemeClr>
              </a:solidFill>
              <a:latin typeface="Cooper Black" pitchFamily="18" charset="0"/>
            </a:endParaRPr>
          </a:p>
        </p:txBody>
      </p:sp>
      <p:sp>
        <p:nvSpPr>
          <p:cNvPr id="47" name="Footer Placeholder 46">
            <a:extLst>
              <a:ext uri="{FF2B5EF4-FFF2-40B4-BE49-F238E27FC236}">
                <a16:creationId xmlns:a16="http://schemas.microsoft.com/office/drawing/2014/main" id="{648CE0E7-A883-40DB-BAAF-BD08C71E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Anubhavtrainings.com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EA0215DF-27CA-40DE-875D-0F6479DC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E9DCB8C-B265-489C-95C3-7710BDF8D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577" y="116632"/>
            <a:ext cx="752901" cy="74364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FF1422F-C2E5-4D31-85C1-C6AFE197AA6A}"/>
              </a:ext>
            </a:extLst>
          </p:cNvPr>
          <p:cNvSpPr/>
          <p:nvPr/>
        </p:nvSpPr>
        <p:spPr>
          <a:xfrm>
            <a:off x="2545237" y="3584193"/>
            <a:ext cx="2290713" cy="1027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CDS View 1</a:t>
            </a:r>
          </a:p>
          <a:p>
            <a:pPr algn="ctr"/>
            <a:r>
              <a:rPr lang="en-US" dirty="0"/>
              <a:t>Tables</a:t>
            </a:r>
          </a:p>
          <a:p>
            <a:pPr algn="ctr"/>
            <a:r>
              <a:rPr lang="en-US" dirty="0"/>
              <a:t>BP - Address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4AF73B-E779-4E11-B3DD-CCD2BB9A1A3A}"/>
              </a:ext>
            </a:extLst>
          </p:cNvPr>
          <p:cNvSpPr/>
          <p:nvPr/>
        </p:nvSpPr>
        <p:spPr>
          <a:xfrm>
            <a:off x="7052821" y="3895277"/>
            <a:ext cx="2290713" cy="1027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CDS View 2</a:t>
            </a:r>
          </a:p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 err="1"/>
              <a:t>SalesOrder</a:t>
            </a:r>
            <a:endParaRPr lang="en-US" dirty="0"/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8DEC0286-6347-45E9-A476-0C4D1DECC9FD}"/>
              </a:ext>
            </a:extLst>
          </p:cNvPr>
          <p:cNvCxnSpPr>
            <a:stCxn id="3" idx="3"/>
            <a:endCxn id="8" idx="1"/>
          </p:cNvCxnSpPr>
          <p:nvPr/>
        </p:nvCxnSpPr>
        <p:spPr>
          <a:xfrm>
            <a:off x="4835950" y="4097954"/>
            <a:ext cx="2216871" cy="31108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F18BB18-10FD-4A8D-94FB-CBA41802B68C}"/>
              </a:ext>
            </a:extLst>
          </p:cNvPr>
          <p:cNvSpPr/>
          <p:nvPr/>
        </p:nvSpPr>
        <p:spPr>
          <a:xfrm>
            <a:off x="2545237" y="2877182"/>
            <a:ext cx="6798297" cy="5043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CDS View 3 – Company Sales</a:t>
            </a:r>
          </a:p>
        </p:txBody>
      </p:sp>
      <p:sp>
        <p:nvSpPr>
          <p:cNvPr id="10" name="Arrow: Up 9">
            <a:extLst>
              <a:ext uri="{FF2B5EF4-FFF2-40B4-BE49-F238E27FC236}">
                <a16:creationId xmlns:a16="http://schemas.microsoft.com/office/drawing/2014/main" id="{0CFD3CF9-AA0E-4C6F-90CB-416C78D5B5EA}"/>
              </a:ext>
            </a:extLst>
          </p:cNvPr>
          <p:cNvSpPr/>
          <p:nvPr/>
        </p:nvSpPr>
        <p:spPr>
          <a:xfrm>
            <a:off x="5722070" y="2166101"/>
            <a:ext cx="461913" cy="71108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3896BA-6D59-46EE-9C0F-8CF9FA4E9686}"/>
              </a:ext>
            </a:extLst>
          </p:cNvPr>
          <p:cNvSpPr/>
          <p:nvPr/>
        </p:nvSpPr>
        <p:spPr>
          <a:xfrm>
            <a:off x="5235181" y="1459090"/>
            <a:ext cx="6798297" cy="5043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CDS View 4 – View on View – Total Sales for each company Aggregate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856C05-2026-4A39-8C6C-176904B64A7A}"/>
              </a:ext>
            </a:extLst>
          </p:cNvPr>
          <p:cNvSpPr/>
          <p:nvPr/>
        </p:nvSpPr>
        <p:spPr>
          <a:xfrm>
            <a:off x="862715" y="888123"/>
            <a:ext cx="6798297" cy="50433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CDS View 5 – View on View – Total Sales for each country Aggregate</a:t>
            </a:r>
          </a:p>
        </p:txBody>
      </p:sp>
    </p:spTree>
    <p:extLst>
      <p:ext uri="{BB962C8B-B14F-4D97-AF65-F5344CB8AC3E}">
        <p14:creationId xmlns:p14="http://schemas.microsoft.com/office/powerpoint/2010/main" val="3270513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17799</TotalTime>
  <Words>863</Words>
  <Application>Microsoft Office PowerPoint</Application>
  <PresentationFormat>Widescreen</PresentationFormat>
  <Paragraphs>197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Cooper Black</vt:lpstr>
      <vt:lpstr>Open Sans</vt:lpstr>
      <vt:lpstr>Segoe UI Black</vt:lpstr>
      <vt:lpstr>Wingdings</vt:lpstr>
      <vt:lpstr>Office Theme</vt:lpstr>
      <vt:lpstr>PowerPoint Presentation</vt:lpstr>
      <vt:lpstr>PowerPoint Presentation</vt:lpstr>
      <vt:lpstr>What is CDS?</vt:lpstr>
      <vt:lpstr>Myths about CDS </vt:lpstr>
      <vt:lpstr>Myths about CDS </vt:lpstr>
      <vt:lpstr>Myths about CDS </vt:lpstr>
      <vt:lpstr>CDS View is Code-to-data paradigm</vt:lpstr>
      <vt:lpstr>Classic Views / CDS Views</vt:lpstr>
      <vt:lpstr>CDS Combine</vt:lpstr>
      <vt:lpstr>Why alias name</vt:lpstr>
      <vt:lpstr>What is CDS?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Junaed</dc:creator>
  <cp:lastModifiedBy>Anubhav Oberoy</cp:lastModifiedBy>
  <cp:revision>1189</cp:revision>
  <dcterms:created xsi:type="dcterms:W3CDTF">2016-07-10T03:33:26Z</dcterms:created>
  <dcterms:modified xsi:type="dcterms:W3CDTF">2022-04-19T16:25:08Z</dcterms:modified>
</cp:coreProperties>
</file>

<file path=docProps/thumbnail.jpeg>
</file>